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  <p:sldMasterId id="2147483668" r:id="rId2"/>
  </p:sldMasterIdLst>
  <p:notesMasterIdLst>
    <p:notesMasterId r:id="rId73"/>
  </p:notesMasterIdLst>
  <p:handoutMasterIdLst>
    <p:handoutMasterId r:id="rId74"/>
  </p:handoutMasterIdLst>
  <p:sldIdLst>
    <p:sldId id="391" r:id="rId3"/>
    <p:sldId id="392" r:id="rId4"/>
    <p:sldId id="574" r:id="rId5"/>
    <p:sldId id="421" r:id="rId6"/>
    <p:sldId id="444" r:id="rId7"/>
    <p:sldId id="424" r:id="rId8"/>
    <p:sldId id="575" r:id="rId9"/>
    <p:sldId id="576" r:id="rId10"/>
    <p:sldId id="641" r:id="rId11"/>
    <p:sldId id="643" r:id="rId12"/>
    <p:sldId id="579" r:id="rId13"/>
    <p:sldId id="584" r:id="rId14"/>
    <p:sldId id="585" r:id="rId15"/>
    <p:sldId id="580" r:id="rId16"/>
    <p:sldId id="581" r:id="rId17"/>
    <p:sldId id="582" r:id="rId18"/>
    <p:sldId id="583" r:id="rId19"/>
    <p:sldId id="586" r:id="rId20"/>
    <p:sldId id="587" r:id="rId21"/>
    <p:sldId id="588" r:id="rId22"/>
    <p:sldId id="589" r:id="rId23"/>
    <p:sldId id="595" r:id="rId24"/>
    <p:sldId id="590" r:id="rId25"/>
    <p:sldId id="591" r:id="rId26"/>
    <p:sldId id="592" r:id="rId27"/>
    <p:sldId id="599" r:id="rId28"/>
    <p:sldId id="596" r:id="rId29"/>
    <p:sldId id="597" r:id="rId30"/>
    <p:sldId id="598" r:id="rId31"/>
    <p:sldId id="593" r:id="rId32"/>
    <p:sldId id="594" r:id="rId33"/>
    <p:sldId id="600" r:id="rId34"/>
    <p:sldId id="601" r:id="rId35"/>
    <p:sldId id="602" r:id="rId36"/>
    <p:sldId id="608" r:id="rId37"/>
    <p:sldId id="603" r:id="rId38"/>
    <p:sldId id="606" r:id="rId39"/>
    <p:sldId id="607" r:id="rId40"/>
    <p:sldId id="604" r:id="rId41"/>
    <p:sldId id="605" r:id="rId42"/>
    <p:sldId id="609" r:id="rId43"/>
    <p:sldId id="617" r:id="rId44"/>
    <p:sldId id="610" r:id="rId45"/>
    <p:sldId id="618" r:id="rId46"/>
    <p:sldId id="611" r:id="rId47"/>
    <p:sldId id="612" r:id="rId48"/>
    <p:sldId id="613" r:id="rId49"/>
    <p:sldId id="614" r:id="rId50"/>
    <p:sldId id="615" r:id="rId51"/>
    <p:sldId id="624" r:id="rId52"/>
    <p:sldId id="616" r:id="rId53"/>
    <p:sldId id="625" r:id="rId54"/>
    <p:sldId id="619" r:id="rId55"/>
    <p:sldId id="620" r:id="rId56"/>
    <p:sldId id="621" r:id="rId57"/>
    <p:sldId id="622" r:id="rId58"/>
    <p:sldId id="626" r:id="rId59"/>
    <p:sldId id="627" r:id="rId60"/>
    <p:sldId id="628" r:id="rId61"/>
    <p:sldId id="636" r:id="rId62"/>
    <p:sldId id="632" r:id="rId63"/>
    <p:sldId id="623" r:id="rId64"/>
    <p:sldId id="629" r:id="rId65"/>
    <p:sldId id="639" r:id="rId66"/>
    <p:sldId id="630" r:id="rId67"/>
    <p:sldId id="633" r:id="rId68"/>
    <p:sldId id="634" r:id="rId69"/>
    <p:sldId id="640" r:id="rId70"/>
    <p:sldId id="635" r:id="rId71"/>
    <p:sldId id="637" r:id="rId7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3366"/>
    <a:srgbClr val="8D0099"/>
    <a:srgbClr val="F3F2B8"/>
    <a:srgbClr val="C8F0F0"/>
    <a:srgbClr val="F6CBFD"/>
    <a:srgbClr val="FFFFFF"/>
    <a:srgbClr val="AADFEC"/>
    <a:srgbClr val="9EDCEA"/>
    <a:srgbClr val="9498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4" autoAdjust="0"/>
    <p:restoredTop sz="99436" autoAdjust="0"/>
  </p:normalViewPr>
  <p:slideViewPr>
    <p:cSldViewPr>
      <p:cViewPr>
        <p:scale>
          <a:sx n="73" d="100"/>
          <a:sy n="73" d="100"/>
        </p:scale>
        <p:origin x="-618" y="-6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3882"/>
    </p:cViewPr>
  </p:sorterViewPr>
  <p:notesViewPr>
    <p:cSldViewPr>
      <p:cViewPr>
        <p:scale>
          <a:sx n="100" d="100"/>
          <a:sy n="100" d="100"/>
        </p:scale>
        <p:origin x="-1080" y="11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76" Type="http://schemas.openxmlformats.org/officeDocument/2006/relationships/viewProps" Target="viewProps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notesMaster" Target="notesMasters/notesMaster1.xml"/><Relationship Id="rId78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29540"/>
            <a:ext cx="7315200" cy="480060"/>
          </a:xfrm>
          <a:prstGeom prst="rect">
            <a:avLst/>
          </a:prstGeom>
        </p:spPr>
        <p:txBody>
          <a:bodyPr vert="horz" lIns="96635" tIns="48317" rIns="96635" bIns="48317" rtlCol="0"/>
          <a:lstStyle>
            <a:lvl1pPr algn="l">
              <a:defRPr sz="1200"/>
            </a:lvl1pPr>
          </a:lstStyle>
          <a:p>
            <a:pPr algn="ctr">
              <a:lnSpc>
                <a:spcPts val="1598"/>
              </a:lnSpc>
            </a:pPr>
            <a:r>
              <a:rPr lang="en-US" sz="1300" b="1" dirty="0" smtClean="0">
                <a:latin typeface="Tahoma" pitchFamily="34" charset="0"/>
                <a:cs typeface="Tahoma" pitchFamily="34" charset="0"/>
              </a:rPr>
              <a:t>COMPASS</a:t>
            </a:r>
            <a:endParaRPr lang="en-US" sz="11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609602" y="9296400"/>
            <a:ext cx="6096000" cy="228600"/>
          </a:xfrm>
          <a:prstGeom prst="rect">
            <a:avLst/>
          </a:prstGeom>
        </p:spPr>
        <p:txBody>
          <a:bodyPr vert="horz" lIns="96635" tIns="48317" rIns="96635" bIns="48317" rtlCol="0" anchor="b"/>
          <a:lstStyle>
            <a:lvl1pPr algn="l">
              <a:defRPr sz="1200"/>
            </a:lvl1pPr>
          </a:lstStyle>
          <a:p>
            <a:pPr algn="ctr">
              <a:defRPr/>
            </a:pPr>
            <a:r>
              <a:rPr lang="en-US" sz="800" dirty="0"/>
              <a:t>Approved by the New York State Office of Children and Family Services 2004, through a training and administrative agreement with the Research Foundation for SUNY/BSC/CDHS.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09602" y="9177732"/>
            <a:ext cx="28194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383282" y="9121140"/>
            <a:ext cx="502920" cy="175260"/>
          </a:xfrm>
          <a:prstGeom prst="rect">
            <a:avLst/>
          </a:prstGeom>
        </p:spPr>
        <p:txBody>
          <a:bodyPr vert="horz" lIns="96635" tIns="48317" rIns="96635" bIns="48317" rtlCol="0" anchor="b"/>
          <a:lstStyle>
            <a:lvl1pPr algn="r">
              <a:defRPr sz="1200"/>
            </a:lvl1pPr>
          </a:lstStyle>
          <a:p>
            <a:pPr algn="ctr"/>
            <a:fld id="{22B1FD09-027D-4576-A596-7AE087AB8CF0}" type="slidenum">
              <a:rPr lang="en-US" sz="1000">
                <a:latin typeface="Tahoma" pitchFamily="34" charset="0"/>
                <a:cs typeface="Tahoma" pitchFamily="34" charset="0"/>
              </a:rPr>
              <a:pPr algn="ctr"/>
              <a:t>‹#›</a:t>
            </a:fld>
            <a:endParaRPr lang="en-US" sz="1000" dirty="0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3886202" y="9180576"/>
            <a:ext cx="28194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3830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35" tIns="48317" rIns="96635" bIns="4831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35" tIns="48317" rIns="96635" bIns="48317" rtlCol="0"/>
          <a:lstStyle>
            <a:lvl1pPr algn="r">
              <a:defRPr sz="1200"/>
            </a:lvl1pPr>
          </a:lstStyle>
          <a:p>
            <a:fld id="{C217BEB9-0F51-4C8E-9CF5-36E16F502E98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5" tIns="48317" rIns="96635" bIns="4831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35" tIns="48317" rIns="96635" bIns="4831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3"/>
            <a:ext cx="3169920" cy="480060"/>
          </a:xfrm>
          <a:prstGeom prst="rect">
            <a:avLst/>
          </a:prstGeom>
        </p:spPr>
        <p:txBody>
          <a:bodyPr vert="horz" lIns="96635" tIns="48317" rIns="96635" bIns="4831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3"/>
            <a:ext cx="3169920" cy="480060"/>
          </a:xfrm>
          <a:prstGeom prst="rect">
            <a:avLst/>
          </a:prstGeom>
        </p:spPr>
        <p:txBody>
          <a:bodyPr vert="horz" lIns="96635" tIns="48317" rIns="96635" bIns="48317" rtlCol="0" anchor="b"/>
          <a:lstStyle>
            <a:lvl1pPr algn="r">
              <a:defRPr sz="1200"/>
            </a:lvl1pPr>
          </a:lstStyle>
          <a:p>
            <a:fld id="{3947312D-3A55-406F-BC7B-FBE48D7024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280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7312D-3A55-406F-BC7B-FBE48D7024A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7312D-3A55-406F-BC7B-FBE48D7024A3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7312D-3A55-406F-BC7B-FBE48D7024A3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7312D-3A55-406F-BC7B-FBE48D7024A3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7312D-3A55-406F-BC7B-FBE48D7024A3}" type="slidenum">
              <a:rPr lang="en-US" smtClean="0"/>
              <a:pPr/>
              <a:t>68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7312D-3A55-406F-BC7B-FBE48D7024A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7312D-3A55-406F-BC7B-FBE48D7024A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7312D-3A55-406F-BC7B-FBE48D7024A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7312D-3A55-406F-BC7B-FBE48D7024A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7312D-3A55-406F-BC7B-FBE48D7024A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7312D-3A55-406F-BC7B-FBE48D7024A3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7312D-3A55-406F-BC7B-FBE48D7024A3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7312D-3A55-406F-BC7B-FBE48D7024A3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3695413"/>
            <a:ext cx="859539" cy="30051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B882E7-6DD5-47A5-A45D-2EACE4E163C2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B78A3E7-5199-420B-B4B7-F034BE4D4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B882E7-6DD5-47A5-A45D-2EACE4E163C2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B78A3E7-5199-420B-B4B7-F034BE4D4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DB15CF4-8C32-4B65-809F-783912D45B4C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221424-0764-41B8-985E-C48C8360E6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DB15CF4-8C32-4B65-809F-783912D45B4C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221424-0764-41B8-985E-C48C8360E6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DB15CF4-8C32-4B65-809F-783912D45B4C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221424-0764-41B8-985E-C48C8360E6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DB15CF4-8C32-4B65-809F-783912D45B4C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221424-0764-41B8-985E-C48C8360E6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DB15CF4-8C32-4B65-809F-783912D45B4C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221424-0764-41B8-985E-C48C8360E6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DB15CF4-8C32-4B65-809F-783912D45B4C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221424-0764-41B8-985E-C48C8360E6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DB15CF4-8C32-4B65-809F-783912D45B4C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221424-0764-41B8-985E-C48C8360E6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>
            <a:lvl1pPr>
              <a:lnSpc>
                <a:spcPts val="3000"/>
              </a:lnSpc>
              <a:defRPr sz="3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89037"/>
            <a:ext cx="8153400" cy="5059363"/>
          </a:xfrm>
        </p:spPr>
        <p:txBody>
          <a:bodyPr/>
          <a:lstStyle>
            <a:lvl1pPr>
              <a:lnSpc>
                <a:spcPts val="4600"/>
              </a:lnSpc>
              <a:spcBef>
                <a:spcPts val="0"/>
              </a:spcBef>
              <a:spcAft>
                <a:spcPts val="2500"/>
              </a:spcAft>
              <a:defRPr sz="4300" b="1"/>
            </a:lvl1pPr>
            <a:lvl2pPr marL="1147763" indent="-346075">
              <a:spcBef>
                <a:spcPts val="0"/>
              </a:spcBef>
              <a:spcAft>
                <a:spcPts val="1200"/>
              </a:spcAft>
              <a:buClr>
                <a:srgbClr val="8D0099"/>
              </a:buClr>
              <a:defRPr sz="3200" b="1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DB15CF4-8C32-4B65-809F-783912D45B4C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221424-0764-41B8-985E-C48C8360E6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B882E7-6DD5-47A5-A45D-2EACE4E163C2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B78A3E7-5199-420B-B4B7-F034BE4D4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B882E7-6DD5-47A5-A45D-2EACE4E163C2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B78A3E7-5199-420B-B4B7-F034BE4D4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B882E7-6DD5-47A5-A45D-2EACE4E163C2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B78A3E7-5199-420B-B4B7-F034BE4D4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B882E7-6DD5-47A5-A45D-2EACE4E163C2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B78A3E7-5199-420B-B4B7-F034BE4D4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B882E7-6DD5-47A5-A45D-2EACE4E163C2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B78A3E7-5199-420B-B4B7-F034BE4D4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B882E7-6DD5-47A5-A45D-2EACE4E163C2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B78A3E7-5199-420B-B4B7-F034BE4D4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B882E7-6DD5-47A5-A45D-2EACE4E163C2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B78A3E7-5199-420B-B4B7-F034BE4D41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1" name="Straight Connector 20"/>
          <p:cNvSpPr>
            <a:spLocks noChangeShapeType="1"/>
          </p:cNvSpPr>
          <p:nvPr/>
        </p:nvSpPr>
        <p:spPr bwMode="auto">
          <a:xfrm rot="5400000">
            <a:off x="4572000" y="2057399"/>
            <a:ext cx="0" cy="9144000"/>
          </a:xfrm>
          <a:prstGeom prst="line">
            <a:avLst/>
          </a:prstGeom>
          <a:noFill/>
          <a:ln w="9525" cap="flat" cmpd="sng" algn="ctr">
            <a:solidFill>
              <a:srgbClr val="8D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extBox 9"/>
          <p:cNvSpPr txBox="1"/>
          <p:nvPr/>
        </p:nvSpPr>
        <p:spPr>
          <a:xfrm>
            <a:off x="685800" y="6629400"/>
            <a:ext cx="8458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© 2014 New York State Office of Children and Family Services.</a:t>
            </a:r>
            <a:endParaRPr lang="en-US" sz="900" i="1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29400"/>
            <a:ext cx="756022" cy="2643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7030A0"/>
          </a:solidFill>
          <a:latin typeface="Tahoma" pitchFamily="34" charset="0"/>
          <a:ea typeface="+mj-ea"/>
          <a:cs typeface="Tahom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7030A0"/>
        </a:buClr>
        <a:buFont typeface="Wingdings" pitchFamily="2" charset="2"/>
        <a:buChar char="§"/>
        <a:defRPr sz="32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627168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900" dirty="0" smtClean="0">
                <a:latin typeface="+mn-lt"/>
              </a:rPr>
              <a:t>Approved by the New York State Office of Children and Family Services 2004, through a training and administrative agreement with the Research Foundation for SUNY/BSC/CDHS.</a:t>
            </a:r>
            <a:endParaRPr lang="en-US" sz="900" dirty="0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microsoft.com/office/2007/relationships/hdphoto" Target="../media/hdphoto1.wdp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 rot="5400000">
            <a:off x="4572000" y="-3490823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76200" y="5205984"/>
            <a:ext cx="4343400" cy="762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Aft>
                <a:spcPct val="30000"/>
              </a:spcAft>
            </a:pPr>
            <a:r>
              <a:rPr lang="en-US" sz="1100" i="1" dirty="0">
                <a:latin typeface="Times New Roman" pitchFamily="18" charset="0"/>
              </a:rPr>
              <a:t>sponsored by the</a:t>
            </a:r>
          </a:p>
          <a:p>
            <a:pPr algn="r">
              <a:lnSpc>
                <a:spcPct val="108000"/>
              </a:lnSpc>
              <a:spcBef>
                <a:spcPts val="400"/>
              </a:spcBef>
            </a:pPr>
            <a:r>
              <a:rPr lang="en-US" sz="1200" b="1" dirty="0">
                <a:latin typeface="Tahoma" pitchFamily="34" charset="0"/>
              </a:rPr>
              <a:t>New York State </a:t>
            </a:r>
            <a:r>
              <a:rPr lang="en-US" sz="1200" b="1" dirty="0" smtClean="0">
                <a:latin typeface="Tahoma" pitchFamily="34" charset="0"/>
              </a:rPr>
              <a:t/>
            </a:r>
            <a:br>
              <a:rPr lang="en-US" sz="1200" b="1" dirty="0" smtClean="0">
                <a:latin typeface="Tahoma" pitchFamily="34" charset="0"/>
              </a:rPr>
            </a:br>
            <a:r>
              <a:rPr lang="en-US" sz="1200" b="1" dirty="0" smtClean="0">
                <a:latin typeface="Tahoma" pitchFamily="34" charset="0"/>
              </a:rPr>
              <a:t>Office </a:t>
            </a:r>
            <a:r>
              <a:rPr lang="en-US" sz="1200" b="1" dirty="0">
                <a:latin typeface="Tahoma" pitchFamily="34" charset="0"/>
              </a:rPr>
              <a:t>of Children and Family </a:t>
            </a:r>
            <a:r>
              <a:rPr lang="en-US" sz="1200" b="1" dirty="0" smtClean="0">
                <a:latin typeface="Tahoma" pitchFamily="34" charset="0"/>
              </a:rPr>
              <a:t>Services</a:t>
            </a:r>
            <a:endParaRPr lang="en-US" sz="1200" b="1" dirty="0">
              <a:latin typeface="Tahoma" pitchFamily="34" charset="0"/>
            </a:endParaRP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0" y="1905000"/>
            <a:ext cx="9144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ts val="5000"/>
              </a:lnSpc>
              <a:spcAft>
                <a:spcPts val="600"/>
              </a:spcAft>
            </a:pPr>
            <a:r>
              <a:rPr lang="en-US" sz="5000" b="1" dirty="0" smtClean="0">
                <a:latin typeface="Tahoma" pitchFamily="34" charset="0"/>
                <a:cs typeface="Tahoma" pitchFamily="34" charset="0"/>
              </a:rPr>
              <a:t>Foundations for</a:t>
            </a:r>
          </a:p>
          <a:p>
            <a:pPr algn="ctr">
              <a:lnSpc>
                <a:spcPts val="5000"/>
              </a:lnSpc>
              <a:spcAft>
                <a:spcPts val="600"/>
              </a:spcAft>
            </a:pPr>
            <a:r>
              <a:rPr lang="en-US" sz="5000" b="1" dirty="0" smtClean="0">
                <a:latin typeface="Tahoma" pitchFamily="34" charset="0"/>
                <a:cs typeface="Tahoma" pitchFamily="34" charset="0"/>
              </a:rPr>
              <a:t>Meeting Needs</a:t>
            </a: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4648200" y="5181600"/>
            <a:ext cx="4343400" cy="1335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Aft>
                <a:spcPct val="30000"/>
              </a:spcAft>
            </a:pPr>
            <a:r>
              <a:rPr lang="en-US" sz="1100" i="1" dirty="0" smtClean="0">
                <a:latin typeface="Times New Roman" pitchFamily="18" charset="0"/>
              </a:rPr>
              <a:t>through </a:t>
            </a:r>
            <a:r>
              <a:rPr lang="en-US" sz="1100" i="1" dirty="0">
                <a:latin typeface="Times New Roman" pitchFamily="18" charset="0"/>
              </a:rPr>
              <a:t>a training and </a:t>
            </a:r>
            <a:r>
              <a:rPr lang="en-US" sz="1100" i="1" dirty="0" smtClean="0">
                <a:latin typeface="Times New Roman" pitchFamily="18" charset="0"/>
              </a:rPr>
              <a:t/>
            </a:r>
            <a:br>
              <a:rPr lang="en-US" sz="1100" i="1" dirty="0" smtClean="0">
                <a:latin typeface="Times New Roman" pitchFamily="18" charset="0"/>
              </a:rPr>
            </a:br>
            <a:r>
              <a:rPr lang="en-US" sz="1100" i="1" dirty="0" smtClean="0">
                <a:latin typeface="Times New Roman" pitchFamily="18" charset="0"/>
              </a:rPr>
              <a:t>administrative services agreement </a:t>
            </a:r>
            <a:r>
              <a:rPr lang="en-US" sz="1100" i="1" dirty="0">
                <a:latin typeface="Times New Roman" pitchFamily="18" charset="0"/>
              </a:rPr>
              <a:t>with the</a:t>
            </a:r>
            <a:r>
              <a:rPr lang="en-US" sz="1200" dirty="0">
                <a:latin typeface="Tahoma" pitchFamily="34" charset="0"/>
              </a:rPr>
              <a:t> </a:t>
            </a:r>
          </a:p>
          <a:p>
            <a:pPr>
              <a:lnSpc>
                <a:spcPct val="108000"/>
              </a:lnSpc>
              <a:spcBef>
                <a:spcPts val="400"/>
              </a:spcBef>
            </a:pPr>
            <a:r>
              <a:rPr lang="en-US" sz="1200" dirty="0" smtClean="0">
                <a:latin typeface="Tahoma" pitchFamily="34" charset="0"/>
              </a:rPr>
              <a:t>Research Foundation for SUNY   </a:t>
            </a:r>
            <a:br>
              <a:rPr lang="en-US" sz="1200" dirty="0" smtClean="0">
                <a:latin typeface="Tahoma" pitchFamily="34" charset="0"/>
              </a:rPr>
            </a:br>
            <a:r>
              <a:rPr lang="en-US" sz="1200" dirty="0" err="1" smtClean="0">
                <a:latin typeface="Tahoma" pitchFamily="34" charset="0"/>
              </a:rPr>
              <a:t>SUNY</a:t>
            </a:r>
            <a:r>
              <a:rPr lang="en-US" sz="1200" dirty="0" smtClean="0">
                <a:latin typeface="Tahoma" pitchFamily="34" charset="0"/>
              </a:rPr>
              <a:t> Buffalo State</a:t>
            </a:r>
            <a:endParaRPr lang="en-US" sz="1200" dirty="0" smtClean="0">
              <a:latin typeface="Tahoma" pitchFamily="34" charset="0"/>
            </a:endParaRPr>
          </a:p>
          <a:p>
            <a:pPr>
              <a:lnSpc>
                <a:spcPct val="108000"/>
              </a:lnSpc>
            </a:pPr>
            <a:r>
              <a:rPr lang="en-US" sz="1200" b="1" dirty="0" smtClean="0">
                <a:latin typeface="Tahoma" pitchFamily="34" charset="0"/>
              </a:rPr>
              <a:t>Center </a:t>
            </a:r>
            <a:r>
              <a:rPr lang="en-US" sz="1200" b="1" dirty="0">
                <a:latin typeface="Tahoma" pitchFamily="34" charset="0"/>
              </a:rPr>
              <a:t>for Development of Human Services</a:t>
            </a:r>
          </a:p>
          <a:p>
            <a:endParaRPr lang="en-US" sz="1200" dirty="0">
              <a:latin typeface="Tahoma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7830" y="3886200"/>
            <a:ext cx="2688339" cy="93990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4508" y="295208"/>
            <a:ext cx="1792229" cy="1152592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28600" y="685800"/>
            <a:ext cx="4419600" cy="1034946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lnSpc>
                <a:spcPts val="4600"/>
              </a:lnSpc>
              <a:spcBef>
                <a:spcPts val="0"/>
              </a:spcBef>
              <a:spcAft>
                <a:spcPts val="2500"/>
              </a:spcAft>
              <a:buClr>
                <a:srgbClr val="8D0099"/>
              </a:buClr>
              <a:buFont typeface="Wingdings" pitchFamily="2" charset="2"/>
              <a:buChar char="§"/>
              <a:defRPr sz="4300" b="1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marL="1147763" indent="-346075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D0099"/>
              </a:buClr>
              <a:buFont typeface="Arial" pitchFamily="34" charset="0"/>
              <a:buChar char="–"/>
              <a:defRPr sz="3200" b="1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en-US" sz="4800" dirty="0" smtClean="0">
                <a:solidFill>
                  <a:schemeClr val="bg1"/>
                </a:solidFill>
                <a:latin typeface="Arial Black" pitchFamily="34" charset="0"/>
              </a:rPr>
              <a:t>SYMPATHY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28600" y="3382360"/>
            <a:ext cx="4419600" cy="990599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EMPATHY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4424" y="2133600"/>
            <a:ext cx="16389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Arial Black" pitchFamily="34" charset="0"/>
              </a:rPr>
              <a:t>VS.</a:t>
            </a:r>
            <a:endParaRPr lang="en-US" sz="4800" b="1" dirty="0">
              <a:latin typeface="Arial Black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6248400"/>
            <a:ext cx="25827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Session 1 Section E #1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876800" y="609600"/>
            <a:ext cx="4038600" cy="2070646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3400" dirty="0">
                <a:ea typeface="Tahoma" pitchFamily="34" charset="0"/>
              </a:rPr>
              <a:t>Involves sharing </a:t>
            </a:r>
            <a:r>
              <a:rPr lang="en-US" sz="3400" u="sng" dirty="0">
                <a:ea typeface="Tahoma" pitchFamily="34" charset="0"/>
              </a:rPr>
              <a:t>our </a:t>
            </a:r>
            <a:r>
              <a:rPr lang="en-US" sz="3400" dirty="0">
                <a:ea typeface="Tahoma" pitchFamily="34" charset="0"/>
              </a:rPr>
              <a:t>thoughts and feelings of sorrow or distress with another person about his experience</a:t>
            </a:r>
            <a:r>
              <a:rPr lang="en-US" sz="4400" dirty="0">
                <a:ea typeface="Tahoma" pitchFamily="34" charset="0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53000" y="3276600"/>
            <a:ext cx="4114800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US" sz="2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Reaching out to </a:t>
            </a:r>
          </a:p>
          <a:p>
            <a:pPr>
              <a:lnSpc>
                <a:spcPts val="3000"/>
              </a:lnSpc>
            </a:pPr>
            <a:r>
              <a:rPr lang="en-US" sz="2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understand the feelings and meaning an experience has for </a:t>
            </a:r>
          </a:p>
          <a:p>
            <a:pPr>
              <a:lnSpc>
                <a:spcPts val="3000"/>
              </a:lnSpc>
            </a:pPr>
            <a:r>
              <a:rPr lang="en-US" sz="26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other</a:t>
            </a:r>
            <a:r>
              <a:rPr lang="en-US" sz="2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person</a:t>
            </a:r>
          </a:p>
        </p:txBody>
      </p:sp>
    </p:spTree>
    <p:extLst>
      <p:ext uri="{BB962C8B-B14F-4D97-AF65-F5344CB8AC3E}">
        <p14:creationId xmlns:p14="http://schemas.microsoft.com/office/powerpoint/2010/main" val="113319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EGR Practice Directions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5334000"/>
            <a:ext cx="990600" cy="1072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31606" y1="16827" x2="31606" y2="16827"/>
                        <a14:foregroundMark x1="32124" y1="7212" x2="32124" y2="7212"/>
                        <a14:foregroundMark x1="59585" y1="21635" x2="59585" y2="21635"/>
                        <a14:foregroundMark x1="2073" y1="60096" x2="2073" y2="60096"/>
                        <a14:foregroundMark x1="14508" y1="97115" x2="14508" y2="97115"/>
                        <a14:foregroundMark x1="96891" y1="71154" x2="96891" y2="71154"/>
                        <a14:foregroundMark x1="88601" y1="54808" x2="88601" y2="54808"/>
                        <a14:foregroundMark x1="82902" y1="58173" x2="82902" y2="58173"/>
                        <a14:foregroundMark x1="81865" y1="34615" x2="81865" y2="34615"/>
                        <a14:foregroundMark x1="56995" y1="64904" x2="56995" y2="64904"/>
                        <a14:foregroundMark x1="60104" y1="12019" x2="60104" y2="12019"/>
                        <a14:foregroundMark x1="61140" y1="4327" x2="61140" y2="4327"/>
                        <a14:foregroundMark x1="40415" y1="23077" x2="40415" y2="23077"/>
                        <a14:foregroundMark x1="40933" y1="43269" x2="40933" y2="43269"/>
                        <a14:foregroundMark x1="22798" y1="56250" x2="22798" y2="56250"/>
                        <a14:foregroundMark x1="89637" y1="12019" x2="89637" y2="12019"/>
                        <a14:foregroundMark x1="22280" y1="23077" x2="22280" y2="23077"/>
                        <a14:foregroundMark x1="4663" y1="22596" x2="4663" y2="22596"/>
                        <a14:foregroundMark x1="14508" y1="11538" x2="14508" y2="11538"/>
                        <a14:foregroundMark x1="23316" y1="5288" x2="23316" y2="5288"/>
                        <a14:foregroundMark x1="30052" y1="2404" x2="30052" y2="2404"/>
                        <a14:foregroundMark x1="39378" y1="2404" x2="39378" y2="2404"/>
                        <a14:foregroundMark x1="48187" y1="1923" x2="48187" y2="481"/>
                        <a14:foregroundMark x1="53886" y1="1923" x2="53886" y2="1923"/>
                        <a14:foregroundMark x1="76684" y1="1442" x2="76684" y2="1442"/>
                        <a14:foregroundMark x1="88601" y1="2404" x2="88601" y2="2404"/>
                        <a14:foregroundMark x1="74611" y1="24519" x2="74611" y2="24519"/>
                        <a14:foregroundMark x1="59067" y1="45192" x2="59067" y2="45192"/>
                        <a14:foregroundMark x1="82383" y1="87500" x2="82383" y2="87500"/>
                        <a14:foregroundMark x1="82383" y1="87500" x2="82383" y2="87500"/>
                        <a14:foregroundMark x1="82383" y1="87500" x2="82383" y2="87500"/>
                        <a14:foregroundMark x1="10363" y1="15865" x2="10363" y2="15865"/>
                        <a14:foregroundMark x1="11917" y1="24519" x2="11917" y2="24519"/>
                        <a14:foregroundMark x1="1554" y1="44712" x2="1554" y2="44712"/>
                        <a14:foregroundMark x1="52332" y1="73077" x2="52332" y2="73077"/>
                        <a14:foregroundMark x1="69430" y1="95673" x2="69430" y2="95673"/>
                        <a14:foregroundMark x1="2073" y1="33173" x2="2073" y2="33173"/>
                        <a14:foregroundMark x1="2073" y1="33173" x2="2073" y2="33173"/>
                        <a14:foregroundMark x1="4145" y1="87500" x2="4145" y2="87500"/>
                        <a14:foregroundMark x1="33679" y1="71154" x2="33679" y2="71154"/>
                        <a14:foregroundMark x1="33679" y1="71154" x2="33679" y2="71154"/>
                        <a14:foregroundMark x1="30570" y1="47115" x2="30570" y2="47115"/>
                        <a14:foregroundMark x1="31606" y1="47115" x2="31606" y2="47115"/>
                        <a14:foregroundMark x1="64767" y1="64904" x2="64767" y2="64904"/>
                        <a14:foregroundMark x1="64767" y1="64904" x2="64767" y2="64904"/>
                        <a14:foregroundMark x1="58031" y1="74519" x2="58031" y2="74519"/>
                        <a14:foregroundMark x1="58031" y1="74519" x2="58031" y2="74519"/>
                        <a14:foregroundMark x1="36788" y1="80288" x2="36788" y2="80288"/>
                        <a14:foregroundMark x1="22798" y1="71154" x2="22798" y2="71154"/>
                        <a14:foregroundMark x1="22280" y1="50962" x2="22280" y2="50962"/>
                        <a14:foregroundMark x1="54404" y1="43750" x2="54404" y2="43750"/>
                        <a14:foregroundMark x1="59585" y1="42788" x2="59585" y2="42788"/>
                        <a14:foregroundMark x1="60104" y1="51923" x2="60104" y2="51923"/>
                        <a14:foregroundMark x1="51295" y1="62019" x2="51295" y2="62019"/>
                        <a14:foregroundMark x1="45596" y1="44712" x2="45596" y2="44712"/>
                        <a14:foregroundMark x1="36788" y1="47115" x2="36788" y2="47115"/>
                        <a14:foregroundMark x1="32642" y1="43750" x2="32642" y2="43750"/>
                        <a14:foregroundMark x1="24870" y1="48077" x2="24870" y2="48077"/>
                        <a14:foregroundMark x1="25389" y1="68750" x2="25389" y2="68750"/>
                        <a14:foregroundMark x1="49741" y1="24038" x2="49741" y2="24038"/>
                        <a14:foregroundMark x1="68912" y1="23077" x2="68912" y2="23077"/>
                        <a14:foregroundMark x1="80311" y1="23558" x2="80311" y2="23558"/>
                        <a14:foregroundMark x1="81347" y1="50000" x2="81347" y2="50000"/>
                        <a14:foregroundMark x1="82902" y1="75481" x2="82902" y2="75481"/>
                        <a14:foregroundMark x1="62176" y1="97596" x2="62176" y2="97596"/>
                        <a14:foregroundMark x1="44041" y1="97115" x2="44041" y2="97115"/>
                        <a14:foregroundMark x1="34715" y1="96635" x2="34715" y2="96635"/>
                        <a14:foregroundMark x1="5181" y1="97596" x2="5181" y2="97596"/>
                        <a14:foregroundMark x1="81865" y1="2885" x2="81865" y2="2885"/>
                        <a14:foregroundMark x1="66839" y1="2885" x2="66839" y2="2885"/>
                        <a14:foregroundMark x1="50259" y1="2885" x2="50259" y2="2885"/>
                        <a14:foregroundMark x1="81347" y1="43750" x2="81347" y2="43750"/>
                        <a14:foregroundMark x1="82383" y1="92308" x2="82383" y2="92308"/>
                        <a14:foregroundMark x1="84456" y1="84615" x2="84456" y2="84615"/>
                        <a14:foregroundMark x1="81865" y1="94231" x2="81865" y2="94231"/>
                        <a14:foregroundMark x1="82902" y1="63462" x2="82902" y2="63462"/>
                        <a14:foregroundMark x1="58031" y1="68750" x2="58549" y2="68750"/>
                        <a14:foregroundMark x1="97927" y1="73558" x2="97927" y2="73558"/>
                        <a14:foregroundMark x1="96373" y1="59135" x2="96373" y2="59135"/>
                        <a14:foregroundMark x1="96373" y1="45673" x2="96373" y2="45673"/>
                        <a14:foregroundMark x1="96373" y1="50481" x2="96373" y2="50481"/>
                        <a14:foregroundMark x1="96373" y1="50481" x2="96373" y2="50481"/>
                        <a14:foregroundMark x1="96373" y1="50481" x2="96373" y2="50481"/>
                        <a14:foregroundMark x1="96373" y1="32692" x2="96373" y2="32692"/>
                        <a14:foregroundMark x1="96891" y1="30288" x2="96891" y2="30288"/>
                        <a14:foregroundMark x1="97409" y1="25962" x2="97409" y2="25962"/>
                        <a14:foregroundMark x1="97409" y1="19712" x2="97409" y2="19712"/>
                        <a14:foregroundMark x1="97409" y1="1442" x2="97409" y2="1442"/>
                        <a14:foregroundMark x1="96373" y1="4808" x2="96373" y2="4808"/>
                        <a14:foregroundMark x1="96891" y1="7692" x2="96891" y2="7692"/>
                        <a14:foregroundMark x1="89637" y1="1442" x2="89637" y2="1442"/>
                        <a14:foregroundMark x1="82902" y1="20192" x2="82902" y2="20192"/>
                        <a14:foregroundMark x1="33161" y1="22115" x2="34197" y2="22115"/>
                        <a14:foregroundMark x1="11917" y1="22596" x2="11917" y2="22596"/>
                        <a14:foregroundMark x1="3109" y1="24519" x2="3109" y2="24519"/>
                        <a14:foregroundMark x1="2073" y1="97115" x2="2073" y2="97115"/>
                        <a14:foregroundMark x1="2073" y1="78365" x2="2073" y2="78365"/>
                        <a14:foregroundMark x1="2073" y1="68269" x2="2073" y2="68269"/>
                        <a14:foregroundMark x1="28497" y1="67788" x2="28497" y2="67788"/>
                        <a14:foregroundMark x1="28497" y1="67788" x2="28497" y2="67788"/>
                        <a14:foregroundMark x1="22280" y1="61538" x2="22280" y2="61538"/>
                        <a14:foregroundMark x1="22280" y1="61538" x2="22280" y2="61538"/>
                        <a14:foregroundMark x1="22280" y1="61538" x2="22280" y2="61538"/>
                        <a14:foregroundMark x1="30052" y1="53846" x2="30052" y2="53846"/>
                        <a14:foregroundMark x1="30052" y1="53846" x2="30052" y2="53846"/>
                        <a14:foregroundMark x1="58549" y1="67308" x2="58549" y2="67308"/>
                        <a14:foregroundMark x1="58549" y1="67308" x2="58549" y2="67308"/>
                        <a14:foregroundMark x1="45596" y1="75481" x2="45596" y2="75481"/>
                        <a14:foregroundMark x1="45596" y1="75481" x2="45596" y2="75481"/>
                        <a14:foregroundMark x1="40933" y1="79327" x2="40933" y2="79327"/>
                        <a14:foregroundMark x1="51813" y1="78846" x2="51813" y2="78846"/>
                        <a14:foregroundMark x1="72021" y1="962" x2="72021" y2="962"/>
                        <a14:foregroundMark x1="61658" y1="1442" x2="61658" y2="1442"/>
                        <a14:foregroundMark x1="27979" y1="962" x2="27979" y2="962"/>
                        <a14:foregroundMark x1="40415" y1="962" x2="40415" y2="962"/>
                        <a14:foregroundMark x1="80829" y1="70192" x2="80829" y2="70192"/>
                        <a14:foregroundMark x1="96373" y1="66346" x2="96373" y2="66346"/>
                        <a14:foregroundMark x1="93264" y1="81731" x2="93264" y2="81731"/>
                        <a14:foregroundMark x1="83420" y1="94712" x2="83420" y2="94712"/>
                        <a14:foregroundMark x1="76166" y1="97596" x2="76166" y2="97596"/>
                        <a14:foregroundMark x1="52850" y1="96635" x2="52850" y2="96635"/>
                        <a14:foregroundMark x1="22280" y1="97596" x2="22280" y2="97596"/>
                        <a14:foregroundMark x1="1036" y1="55288" x2="1036" y2="55288"/>
                        <a14:foregroundMark x1="1554" y1="41346" x2="1554" y2="41346"/>
                        <a14:foregroundMark x1="1554" y1="86058" x2="1554" y2="86058"/>
                        <a14:foregroundMark x1="22280" y1="21154" x2="22280" y2="21154"/>
                        <a14:foregroundMark x1="26425" y1="21154" x2="26425" y2="21154"/>
                        <a14:foregroundMark x1="83420" y1="52404" x2="83420" y2="52404"/>
                        <a14:foregroundMark x1="84456" y1="41346" x2="84456" y2="41346"/>
                        <a14:foregroundMark x1="83938" y1="72596" x2="83938" y2="72596"/>
                        <a14:foregroundMark x1="94819" y1="17308" x2="94819" y2="17308"/>
                        <a14:backgroundMark x1="91192" y1="89904" x2="91192" y2="8990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408892"/>
            <a:ext cx="967740" cy="1042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3483" y="4419600"/>
            <a:ext cx="876914" cy="112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8229600" cy="5059363"/>
          </a:xfrm>
        </p:spPr>
        <p:txBody>
          <a:bodyPr>
            <a:normAutofit/>
          </a:bodyPr>
          <a:lstStyle/>
          <a:p>
            <a:pPr marL="609600" indent="-609600">
              <a:spcAft>
                <a:spcPts val="1200"/>
              </a:spcAft>
              <a:buFontTx/>
              <a:buAutoNum type="arabicPeriod"/>
            </a:pPr>
            <a:r>
              <a:rPr lang="en-US" sz="4000" dirty="0"/>
              <a:t>Work in small groups</a:t>
            </a:r>
          </a:p>
          <a:p>
            <a:pPr marL="609600" indent="-609600">
              <a:spcAft>
                <a:spcPts val="1200"/>
              </a:spcAft>
              <a:buFontTx/>
              <a:buAutoNum type="arabicPeriod"/>
            </a:pPr>
            <a:r>
              <a:rPr lang="en-US" sz="4000" dirty="0"/>
              <a:t>Use Handout 4 </a:t>
            </a:r>
          </a:p>
          <a:p>
            <a:pPr marL="609600" indent="-609600">
              <a:spcAft>
                <a:spcPts val="1200"/>
              </a:spcAft>
              <a:buFontTx/>
              <a:buAutoNum type="arabicPeriod"/>
            </a:pPr>
            <a:r>
              <a:rPr lang="en-US" sz="4000" dirty="0"/>
              <a:t>Take 3 minute turn as foster parent</a:t>
            </a:r>
          </a:p>
          <a:p>
            <a:pPr marL="609600" indent="-609600">
              <a:spcAft>
                <a:spcPts val="1200"/>
              </a:spcAft>
              <a:buFontTx/>
              <a:buAutoNum type="arabicPeriod"/>
            </a:pPr>
            <a:r>
              <a:rPr lang="en-US" sz="4000" dirty="0"/>
              <a:t>Observer: give 2 </a:t>
            </a:r>
            <a:r>
              <a:rPr lang="en-US" sz="4000" dirty="0" smtClean="0"/>
              <a:t>minutes</a:t>
            </a:r>
            <a:br>
              <a:rPr lang="en-US" sz="4000" dirty="0" smtClean="0"/>
            </a:br>
            <a:r>
              <a:rPr lang="en-US" sz="4000" dirty="0" smtClean="0"/>
              <a:t>of feedback</a:t>
            </a:r>
            <a:endParaRPr lang="en-US" sz="4000" dirty="0"/>
          </a:p>
          <a:p>
            <a:pPr marL="609600" indent="-609600">
              <a:spcAft>
                <a:spcPts val="1200"/>
              </a:spcAft>
              <a:buNone/>
            </a:pPr>
            <a:r>
              <a:rPr lang="en-US" sz="2400" b="0" dirty="0"/>
              <a:t>	(Use worksheet 1 as guide)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05922" y="6256338"/>
            <a:ext cx="26468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Session 1 Section H </a:t>
            </a:r>
            <a:r>
              <a:rPr lang="en-US" dirty="0" smtClean="0"/>
              <a:t> #2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66294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1295400"/>
            <a:ext cx="9144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ts val="5800"/>
              </a:lnSpc>
            </a:pPr>
            <a:r>
              <a:rPr lang="en-US" sz="4800" b="1" spc="-150" dirty="0">
                <a:latin typeface="Tahoma" pitchFamily="34" charset="0"/>
                <a:ea typeface="Tahoma" pitchFamily="34" charset="0"/>
                <a:cs typeface="Tahoma" pitchFamily="34" charset="0"/>
              </a:rPr>
              <a:t>Meeting Needs: </a:t>
            </a:r>
            <a:r>
              <a:rPr lang="en-US" sz="4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Using the Helping Skills to Build Relationships</a:t>
            </a:r>
            <a:endParaRPr lang="en-US" sz="4800" b="1" i="1" spc="-15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768600" y="228600"/>
            <a:ext cx="3530600" cy="932688"/>
          </a:xfrm>
          <a:prstGeom prst="roundRect">
            <a:avLst/>
          </a:prstGeom>
          <a:solidFill>
            <a:srgbClr val="8D0099"/>
          </a:solidFill>
          <a:ln w="12700">
            <a:solidFill>
              <a:srgbClr val="990099"/>
            </a:solidFill>
          </a:ln>
          <a:effectLst>
            <a:outerShdw blurRad="1016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2700">
            <a:bevelT w="127000" h="127000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0" y="55228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ts val="3300"/>
              </a:lnSpc>
              <a:spcAft>
                <a:spcPct val="50000"/>
              </a:spcAft>
            </a:pPr>
            <a:r>
              <a:rPr lang="en-US" sz="43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Session </a:t>
            </a:r>
            <a:r>
              <a:rPr lang="en-US" sz="43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endParaRPr lang="en-US" sz="4300" b="1" spc="8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3573422"/>
            <a:ext cx="2209800" cy="2999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12861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839200" cy="1143000"/>
          </a:xfrm>
        </p:spPr>
        <p:txBody>
          <a:bodyPr/>
          <a:lstStyle/>
          <a:p>
            <a:r>
              <a:rPr lang="en-US" sz="3200" dirty="0"/>
              <a:t>Purpose of Session </a:t>
            </a:r>
            <a:r>
              <a:rPr lang="en-US" sz="3200" dirty="0" smtClean="0"/>
              <a:t>2:</a:t>
            </a:r>
            <a:r>
              <a:rPr lang="en-US" sz="3200" dirty="0"/>
              <a:t/>
            </a:r>
            <a:br>
              <a:rPr lang="en-US" sz="3200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382000" cy="5059363"/>
          </a:xfrm>
        </p:spPr>
        <p:txBody>
          <a:bodyPr>
            <a:noAutofit/>
          </a:bodyPr>
          <a:lstStyle/>
          <a:p>
            <a:pPr marL="0" indent="0">
              <a:lnSpc>
                <a:spcPts val="3000"/>
              </a:lnSpc>
              <a:spcAft>
                <a:spcPts val="1800"/>
              </a:spcAft>
              <a:buNone/>
            </a:pPr>
            <a:r>
              <a:rPr lang="en-US" sz="2400" dirty="0"/>
              <a:t>Session 2 builds upon Session 1 by developing participants’ understanding and use of the interpersonal helping skills that are practice together with the three building blocks of a helping relationship.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 As a result of learning how to consciously use the </a:t>
            </a:r>
            <a:r>
              <a:rPr lang="en-US" sz="2400" dirty="0">
                <a:solidFill>
                  <a:srgbClr val="0070C0"/>
                </a:solidFill>
              </a:rPr>
              <a:t>nonverbal and verbal helping skills</a:t>
            </a:r>
            <a:r>
              <a:rPr lang="en-US" sz="2400" dirty="0"/>
              <a:t>, foster and adoptive parents will be better able to build and maintain the kinds of interpersonal relationships necessary to achieve the Five Foster/Adoptive Family Role Outcomes. </a:t>
            </a:r>
            <a:r>
              <a:rPr lang="en-US" sz="3200" dirty="0"/>
              <a:t/>
            </a:r>
            <a:br>
              <a:rPr lang="en-US" sz="3200" dirty="0"/>
            </a:b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58014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68568" y="381000"/>
            <a:ext cx="7696200" cy="5638800"/>
          </a:xfrm>
          <a:prstGeom prst="roundRect">
            <a:avLst/>
          </a:prstGeom>
          <a:ln w="762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ts val="3000"/>
              </a:lnSpc>
              <a:spcBef>
                <a:spcPct val="0"/>
              </a:spcBef>
              <a:buNone/>
              <a:defRPr sz="3000" b="1" kern="1200">
                <a:solidFill>
                  <a:srgbClr val="8D0099"/>
                </a:solidFill>
                <a:latin typeface="Tahoma" pitchFamily="34" charset="0"/>
                <a:ea typeface="+mj-ea"/>
                <a:cs typeface="Tahoma" pitchFamily="34" charset="0"/>
              </a:defRPr>
            </a:lvl1pPr>
          </a:lstStyle>
          <a:p>
            <a:pPr marL="393700" algn="l">
              <a:spcAft>
                <a:spcPts val="2400"/>
              </a:spcAft>
            </a:pPr>
            <a:r>
              <a:rPr lang="en-US" sz="4800" dirty="0" smtClean="0">
                <a:solidFill>
                  <a:schemeClr val="tx1"/>
                </a:solidFill>
                <a:ea typeface="Tahoma" pitchFamily="34" charset="0"/>
              </a:rPr>
              <a:t>You feel….</a:t>
            </a:r>
          </a:p>
          <a:p>
            <a:pPr marL="393700" algn="l">
              <a:spcAft>
                <a:spcPts val="2400"/>
              </a:spcAft>
            </a:pPr>
            <a:r>
              <a:rPr lang="en-US" sz="4800" dirty="0" smtClean="0">
                <a:solidFill>
                  <a:schemeClr val="tx1"/>
                </a:solidFill>
                <a:ea typeface="Tahoma" pitchFamily="34" charset="0"/>
              </a:rPr>
              <a:t/>
            </a:r>
            <a:br>
              <a:rPr lang="en-US" sz="4800" dirty="0" smtClean="0">
                <a:solidFill>
                  <a:schemeClr val="tx1"/>
                </a:solidFill>
                <a:ea typeface="Tahoma" pitchFamily="34" charset="0"/>
              </a:rPr>
            </a:br>
            <a:r>
              <a:rPr lang="en-US" sz="4800" dirty="0" smtClean="0">
                <a:solidFill>
                  <a:schemeClr val="tx1"/>
                </a:solidFill>
                <a:ea typeface="Tahoma" pitchFamily="34" charset="0"/>
              </a:rPr>
              <a:t/>
            </a:r>
            <a:br>
              <a:rPr lang="en-US" sz="4800" dirty="0" smtClean="0">
                <a:solidFill>
                  <a:schemeClr val="tx1"/>
                </a:solidFill>
                <a:ea typeface="Tahoma" pitchFamily="34" charset="0"/>
              </a:rPr>
            </a:br>
            <a:r>
              <a:rPr lang="en-US" sz="4800" dirty="0" smtClean="0">
                <a:solidFill>
                  <a:schemeClr val="tx1"/>
                </a:solidFill>
                <a:ea typeface="Tahoma" pitchFamily="34" charset="0"/>
              </a:rPr>
              <a:t>You sound…</a:t>
            </a:r>
          </a:p>
          <a:p>
            <a:pPr marL="393700" algn="l">
              <a:spcAft>
                <a:spcPts val="2400"/>
              </a:spcAft>
            </a:pPr>
            <a:r>
              <a:rPr lang="en-US" sz="4800" dirty="0" smtClean="0">
                <a:solidFill>
                  <a:schemeClr val="tx1"/>
                </a:solidFill>
                <a:ea typeface="Tahoma" pitchFamily="34" charset="0"/>
              </a:rPr>
              <a:t/>
            </a:r>
            <a:br>
              <a:rPr lang="en-US" sz="4800" dirty="0" smtClean="0">
                <a:solidFill>
                  <a:schemeClr val="tx1"/>
                </a:solidFill>
                <a:ea typeface="Tahoma" pitchFamily="34" charset="0"/>
              </a:rPr>
            </a:br>
            <a:r>
              <a:rPr lang="en-US" sz="4800" dirty="0" smtClean="0">
                <a:solidFill>
                  <a:schemeClr val="tx1"/>
                </a:solidFill>
                <a:ea typeface="Tahoma" pitchFamily="34" charset="0"/>
              </a:rPr>
              <a:t/>
            </a:r>
            <a:br>
              <a:rPr lang="en-US" sz="4800" dirty="0" smtClean="0">
                <a:solidFill>
                  <a:schemeClr val="tx1"/>
                </a:solidFill>
                <a:ea typeface="Tahoma" pitchFamily="34" charset="0"/>
              </a:rPr>
            </a:br>
            <a:r>
              <a:rPr lang="en-US" sz="4800" dirty="0" smtClean="0">
                <a:solidFill>
                  <a:schemeClr val="tx1"/>
                </a:solidFill>
                <a:ea typeface="Tahoma" pitchFamily="34" charset="0"/>
              </a:rPr>
              <a:t>You look…</a:t>
            </a:r>
          </a:p>
          <a:p>
            <a:pPr marL="393700" algn="l">
              <a:spcAft>
                <a:spcPts val="2400"/>
              </a:spcAft>
            </a:pPr>
            <a:r>
              <a:rPr lang="en-US" sz="4800" dirty="0" smtClean="0">
                <a:solidFill>
                  <a:schemeClr val="tx1"/>
                </a:solidFill>
                <a:ea typeface="Tahoma" pitchFamily="34" charset="0"/>
              </a:rPr>
              <a:t/>
            </a:r>
            <a:br>
              <a:rPr lang="en-US" sz="4800" dirty="0" smtClean="0">
                <a:solidFill>
                  <a:schemeClr val="tx1"/>
                </a:solidFill>
                <a:ea typeface="Tahoma" pitchFamily="34" charset="0"/>
              </a:rPr>
            </a:br>
            <a:r>
              <a:rPr lang="en-US" sz="4800" dirty="0" smtClean="0">
                <a:solidFill>
                  <a:schemeClr val="tx1"/>
                </a:solidFill>
                <a:ea typeface="Tahoma" pitchFamily="34" charset="0"/>
              </a:rPr>
              <a:t/>
            </a:r>
            <a:br>
              <a:rPr lang="en-US" sz="4800" dirty="0" smtClean="0">
                <a:solidFill>
                  <a:schemeClr val="tx1"/>
                </a:solidFill>
                <a:ea typeface="Tahoma" pitchFamily="34" charset="0"/>
              </a:rPr>
            </a:br>
            <a:r>
              <a:rPr lang="en-US" sz="4800" dirty="0" smtClean="0">
                <a:solidFill>
                  <a:schemeClr val="tx1"/>
                </a:solidFill>
                <a:ea typeface="Tahoma" pitchFamily="34" charset="0"/>
              </a:rPr>
              <a:t>You seem…</a:t>
            </a:r>
            <a:endParaRPr lang="en-US" sz="4800" dirty="0">
              <a:solidFill>
                <a:schemeClr val="tx1"/>
              </a:solidFill>
              <a:ea typeface="Tahom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6260068"/>
            <a:ext cx="25187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Session 2 Activity B #2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48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ts val="6500"/>
              </a:lnSpc>
              <a:buNone/>
            </a:pPr>
            <a:r>
              <a:rPr lang="en-US" sz="5400" dirty="0">
                <a:ea typeface="Tahoma" pitchFamily="34" charset="0"/>
              </a:rPr>
              <a:t>How did you know </a:t>
            </a:r>
            <a:r>
              <a:rPr lang="en-US" sz="5400" dirty="0" smtClean="0">
                <a:ea typeface="Tahoma" pitchFamily="34" charset="0"/>
              </a:rPr>
              <a:t/>
            </a:r>
            <a:br>
              <a:rPr lang="en-US" sz="5400" dirty="0" smtClean="0">
                <a:ea typeface="Tahoma" pitchFamily="34" charset="0"/>
              </a:rPr>
            </a:br>
            <a:r>
              <a:rPr lang="en-US" sz="5400" dirty="0" smtClean="0">
                <a:ea typeface="Tahoma" pitchFamily="34" charset="0"/>
              </a:rPr>
              <a:t>what </a:t>
            </a:r>
            <a:r>
              <a:rPr lang="en-US" sz="5400" dirty="0">
                <a:ea typeface="Tahoma" pitchFamily="34" charset="0"/>
              </a:rPr>
              <a:t>particular </a:t>
            </a:r>
            <a:r>
              <a:rPr lang="en-US" sz="5400" dirty="0" smtClean="0">
                <a:ea typeface="Tahoma" pitchFamily="34" charset="0"/>
              </a:rPr>
              <a:t/>
            </a:r>
            <a:br>
              <a:rPr lang="en-US" sz="5400" dirty="0" smtClean="0">
                <a:ea typeface="Tahoma" pitchFamily="34" charset="0"/>
              </a:rPr>
            </a:br>
            <a:r>
              <a:rPr lang="en-US" sz="5400" dirty="0" smtClean="0">
                <a:ea typeface="Tahoma" pitchFamily="34" charset="0"/>
              </a:rPr>
              <a:t>emotion </a:t>
            </a:r>
            <a:r>
              <a:rPr lang="en-US" sz="5400" dirty="0">
                <a:ea typeface="Tahoma" pitchFamily="34" charset="0"/>
              </a:rPr>
              <a:t>your partner was trying to communicate? </a:t>
            </a:r>
          </a:p>
        </p:txBody>
      </p:sp>
      <p:sp>
        <p:nvSpPr>
          <p:cNvPr id="4" name="Rectangle 3"/>
          <p:cNvSpPr/>
          <p:nvPr/>
        </p:nvSpPr>
        <p:spPr>
          <a:xfrm>
            <a:off x="757897" y="6260068"/>
            <a:ext cx="25187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Session 2 Activity B #4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61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Nonverbal Helping Skills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9037"/>
            <a:ext cx="8763000" cy="3382963"/>
          </a:xfrm>
        </p:spPr>
        <p:txBody>
          <a:bodyPr/>
          <a:lstStyle/>
          <a:p>
            <a:pPr>
              <a:spcAft>
                <a:spcPts val="1800"/>
              </a:spcAft>
              <a:buClr>
                <a:srgbClr val="009900"/>
              </a:buClr>
              <a:buFont typeface="Wingdings" pitchFamily="2" charset="2"/>
              <a:buChar char="v"/>
              <a:defRPr/>
            </a:pPr>
            <a:r>
              <a:rPr lang="en-US" sz="4000" dirty="0" smtClean="0"/>
              <a:t> Environment</a:t>
            </a:r>
            <a:endParaRPr lang="en-US" sz="4000" dirty="0"/>
          </a:p>
          <a:p>
            <a:pPr>
              <a:spcAft>
                <a:spcPts val="1800"/>
              </a:spcAft>
              <a:buClr>
                <a:srgbClr val="009900"/>
              </a:buClr>
              <a:buFont typeface="Wingdings" pitchFamily="2" charset="2"/>
              <a:buChar char="v"/>
              <a:defRPr/>
            </a:pPr>
            <a:r>
              <a:rPr lang="en-US" sz="4000" dirty="0"/>
              <a:t> </a:t>
            </a:r>
            <a:r>
              <a:rPr lang="en-US" sz="4000" dirty="0" smtClean="0"/>
              <a:t>Body </a:t>
            </a:r>
            <a:r>
              <a:rPr lang="en-US" sz="4000" dirty="0"/>
              <a:t>and Face</a:t>
            </a:r>
          </a:p>
          <a:p>
            <a:pPr>
              <a:spcAft>
                <a:spcPts val="1800"/>
              </a:spcAft>
              <a:buClr>
                <a:srgbClr val="009900"/>
              </a:buClr>
              <a:buFont typeface="Wingdings" pitchFamily="2" charset="2"/>
              <a:buChar char="v"/>
              <a:defRPr/>
            </a:pPr>
            <a:r>
              <a:rPr lang="en-US" sz="4000" dirty="0"/>
              <a:t> </a:t>
            </a:r>
            <a:r>
              <a:rPr lang="en-US" sz="4000" dirty="0" smtClean="0"/>
              <a:t>Voice</a:t>
            </a:r>
            <a:endParaRPr lang="en-US" sz="4800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6260068"/>
            <a:ext cx="25315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Session 2 Activity C #1</a:t>
            </a:r>
            <a:endParaRPr lang="en-US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3505200"/>
            <a:ext cx="3505200" cy="2884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1535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Nonverbal Skills Practice Directions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spcAft>
                <a:spcPts val="1200"/>
              </a:spcAft>
              <a:buFontTx/>
              <a:buAutoNum type="arabicPeriod"/>
            </a:pPr>
            <a:r>
              <a:rPr lang="en-US" sz="4400" dirty="0"/>
              <a:t>Work in groups of three</a:t>
            </a:r>
          </a:p>
          <a:p>
            <a:pPr marL="609600" indent="-609600">
              <a:spcAft>
                <a:spcPts val="1200"/>
              </a:spcAft>
              <a:buFontTx/>
              <a:buAutoNum type="arabicPeriod"/>
            </a:pPr>
            <a:r>
              <a:rPr lang="en-US" sz="4400" dirty="0"/>
              <a:t>Use Handout 2</a:t>
            </a:r>
          </a:p>
          <a:p>
            <a:pPr marL="609600" indent="-609600">
              <a:spcAft>
                <a:spcPts val="1200"/>
              </a:spcAft>
              <a:buFontTx/>
              <a:buAutoNum type="arabicPeriod"/>
            </a:pPr>
            <a:r>
              <a:rPr lang="en-US" sz="4400" dirty="0"/>
              <a:t>Take turns as child, foster parent, and observer</a:t>
            </a:r>
          </a:p>
          <a:p>
            <a:pPr marL="609600" indent="-609600">
              <a:spcAft>
                <a:spcPts val="1200"/>
              </a:spcAft>
              <a:buFontTx/>
              <a:buAutoNum type="arabicPeriod"/>
            </a:pPr>
            <a:r>
              <a:rPr lang="en-US" sz="4400" dirty="0"/>
              <a:t>Observer: give feedback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09600" y="6248400"/>
            <a:ext cx="253152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Session 2 Activity </a:t>
            </a:r>
            <a:r>
              <a:rPr lang="en-US" dirty="0" smtClean="0"/>
              <a:t>D #2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26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Verbal Helping Skills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9037"/>
            <a:ext cx="8305800" cy="5059363"/>
          </a:xfrm>
        </p:spPr>
        <p:txBody>
          <a:bodyPr>
            <a:normAutofit/>
          </a:bodyPr>
          <a:lstStyle/>
          <a:p>
            <a:pPr>
              <a:spcAft>
                <a:spcPts val="4200"/>
              </a:spcAft>
              <a:buClr>
                <a:srgbClr val="7030A0"/>
              </a:buClr>
              <a:defRPr/>
            </a:pPr>
            <a:r>
              <a:rPr lang="en-US" sz="5400" dirty="0"/>
              <a:t>Questioning</a:t>
            </a:r>
          </a:p>
          <a:p>
            <a:pPr>
              <a:spcAft>
                <a:spcPts val="4200"/>
              </a:spcAft>
              <a:buClr>
                <a:srgbClr val="7030A0"/>
              </a:buClr>
              <a:defRPr/>
            </a:pPr>
            <a:r>
              <a:rPr lang="en-US" sz="5400" dirty="0" smtClean="0"/>
              <a:t>Concreteness</a:t>
            </a:r>
            <a:endParaRPr lang="en-US" sz="5400" dirty="0"/>
          </a:p>
          <a:p>
            <a:pPr>
              <a:spcAft>
                <a:spcPts val="4200"/>
              </a:spcAft>
              <a:buClr>
                <a:srgbClr val="7030A0"/>
              </a:buClr>
              <a:defRPr/>
            </a:pPr>
            <a:r>
              <a:rPr lang="en-US" sz="5400" dirty="0" smtClean="0"/>
              <a:t>Reflection</a:t>
            </a:r>
            <a:br>
              <a:rPr lang="en-US" sz="5400" dirty="0" smtClean="0"/>
            </a:br>
            <a:r>
              <a:rPr lang="en-US" sz="3600" dirty="0" smtClean="0"/>
              <a:t>(Content </a:t>
            </a:r>
            <a:r>
              <a:rPr lang="en-US" sz="3600" dirty="0"/>
              <a:t>&amp; Feeling)</a:t>
            </a:r>
            <a:endParaRPr lang="en-US" sz="5400" dirty="0"/>
          </a:p>
          <a:p>
            <a:pPr>
              <a:spcAft>
                <a:spcPts val="4200"/>
              </a:spcAft>
            </a:pPr>
            <a:endParaRPr lang="en-US" sz="4800" dirty="0"/>
          </a:p>
        </p:txBody>
      </p:sp>
      <p:sp>
        <p:nvSpPr>
          <p:cNvPr id="4" name="Rectangle 3"/>
          <p:cNvSpPr/>
          <p:nvPr/>
        </p:nvSpPr>
        <p:spPr>
          <a:xfrm>
            <a:off x="609600" y="6260068"/>
            <a:ext cx="25187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Session 2 Activity E #1</a:t>
            </a:r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2514600"/>
            <a:ext cx="2286000" cy="3094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77057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OPEN VS. CLOSED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400" dirty="0"/>
              <a:t>What did you do when </a:t>
            </a:r>
            <a:r>
              <a:rPr lang="en-US" sz="4400" dirty="0" smtClean="0"/>
              <a:t>you realized </a:t>
            </a:r>
            <a:r>
              <a:rPr lang="en-US" sz="4400" dirty="0"/>
              <a:t>that the teacher was talking to you? </a:t>
            </a:r>
          </a:p>
        </p:txBody>
      </p:sp>
      <p:sp>
        <p:nvSpPr>
          <p:cNvPr id="4" name="Rectangle 3"/>
          <p:cNvSpPr/>
          <p:nvPr/>
        </p:nvSpPr>
        <p:spPr>
          <a:xfrm>
            <a:off x="762000" y="6260068"/>
            <a:ext cx="25187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Session 2 Activity E #3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64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66294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1447800"/>
            <a:ext cx="9144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ts val="5800"/>
              </a:lnSpc>
            </a:pPr>
            <a:r>
              <a:rPr lang="en-US" sz="4800" b="1" spc="-150" dirty="0">
                <a:latin typeface="Tahoma" pitchFamily="34" charset="0"/>
                <a:ea typeface="Tahoma" pitchFamily="34" charset="0"/>
                <a:cs typeface="Tahoma" pitchFamily="34" charset="0"/>
              </a:rPr>
              <a:t>Meeting Needs: Fostering to Achieve Outcomes</a:t>
            </a:r>
            <a:endParaRPr lang="en-US" sz="4800" b="1" i="1" spc="-15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768600" y="228600"/>
            <a:ext cx="3530600" cy="932688"/>
          </a:xfrm>
          <a:prstGeom prst="roundRect">
            <a:avLst/>
          </a:prstGeom>
          <a:solidFill>
            <a:srgbClr val="8D0099"/>
          </a:solidFill>
          <a:ln w="12700">
            <a:solidFill>
              <a:srgbClr val="990099"/>
            </a:solidFill>
          </a:ln>
          <a:effectLst>
            <a:outerShdw blurRad="1016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2700">
            <a:bevelT w="127000" h="127000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0" y="55228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ts val="3300"/>
              </a:lnSpc>
              <a:spcAft>
                <a:spcPct val="50000"/>
              </a:spcAft>
            </a:pPr>
            <a:r>
              <a:rPr lang="en-US" sz="43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Session 1</a:t>
            </a:r>
            <a:endParaRPr lang="en-US" sz="4300" b="1" spc="8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40" name="Picture 3" descr="sdmi2gzk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3124200"/>
            <a:ext cx="3134139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OPEN VS. CLOSED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400" dirty="0"/>
              <a:t>So, do you like baseball or basketball?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82866" y="6260068"/>
            <a:ext cx="25699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Session 2 Section E #3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97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OPEN VS. CLOSED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400" dirty="0"/>
              <a:t>What were some of the things you did during your home visit?</a:t>
            </a:r>
          </a:p>
        </p:txBody>
      </p:sp>
      <p:sp>
        <p:nvSpPr>
          <p:cNvPr id="4" name="Rectangle 3"/>
          <p:cNvSpPr/>
          <p:nvPr/>
        </p:nvSpPr>
        <p:spPr>
          <a:xfrm>
            <a:off x="757897" y="6260068"/>
            <a:ext cx="25187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Session 2 Activity E #3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37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OPEN VS. CLOSED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400" dirty="0"/>
              <a:t>Did you attend the parenting class?</a:t>
            </a:r>
          </a:p>
        </p:txBody>
      </p:sp>
      <p:sp>
        <p:nvSpPr>
          <p:cNvPr id="4" name="Rectangle 3"/>
          <p:cNvSpPr/>
          <p:nvPr/>
        </p:nvSpPr>
        <p:spPr>
          <a:xfrm>
            <a:off x="834097" y="6271736"/>
            <a:ext cx="25187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Session 2 Activity E #3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12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0" y="1189037"/>
            <a:ext cx="5638800" cy="5059363"/>
          </a:xfrm>
        </p:spPr>
        <p:txBody>
          <a:bodyPr/>
          <a:lstStyle/>
          <a:p>
            <a:pPr marL="0" indent="0">
              <a:buNone/>
            </a:pPr>
            <a:r>
              <a:rPr lang="en-US" sz="4400" dirty="0"/>
              <a:t>Reflections are concise restatements of the </a:t>
            </a:r>
            <a:r>
              <a:rPr lang="en-US" sz="4400" dirty="0">
                <a:solidFill>
                  <a:srgbClr val="0070C0"/>
                </a:solidFill>
              </a:rPr>
              <a:t>content</a:t>
            </a:r>
            <a:r>
              <a:rPr lang="en-US" sz="4400" dirty="0"/>
              <a:t> or </a:t>
            </a:r>
            <a:r>
              <a:rPr lang="en-US" sz="4400" dirty="0">
                <a:solidFill>
                  <a:srgbClr val="0070C0"/>
                </a:solidFill>
              </a:rPr>
              <a:t>feeling </a:t>
            </a:r>
            <a:r>
              <a:rPr lang="en-US" sz="4400" dirty="0"/>
              <a:t>(or both) of the person’s immediate past message</a:t>
            </a:r>
            <a:endParaRPr lang="en-US" dirty="0"/>
          </a:p>
        </p:txBody>
      </p:sp>
      <p:pic>
        <p:nvPicPr>
          <p:cNvPr id="4" name="Picture 2" descr="C:\Users\helens\Pictures\Microsoft Clip Organizer\j029095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129160">
            <a:off x="207903" y="840028"/>
            <a:ext cx="2479728" cy="3215534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762000" y="6248400"/>
            <a:ext cx="25187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Session 2 Activity E #9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04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ea typeface="Tahoma" pitchFamily="34" charset="0"/>
              </a:rPr>
              <a:t>Effective Reflective Listening</a:t>
            </a:r>
            <a:endParaRPr lang="en-US" dirty="0">
              <a:ea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89037"/>
            <a:ext cx="8382000" cy="5059363"/>
          </a:xfrm>
        </p:spPr>
        <p:txBody>
          <a:bodyPr>
            <a:noAutofit/>
          </a:bodyPr>
          <a:lstStyle/>
          <a:p>
            <a:pPr marL="514350" indent="-514350">
              <a:lnSpc>
                <a:spcPts val="3800"/>
              </a:lnSpc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n-US" sz="2800" dirty="0"/>
              <a:t>Understand and identify the </a:t>
            </a:r>
            <a:r>
              <a:rPr lang="en-US" sz="2800" dirty="0">
                <a:solidFill>
                  <a:srgbClr val="0070C0"/>
                </a:solidFill>
              </a:rPr>
              <a:t>feelings and emotions</a:t>
            </a:r>
            <a:r>
              <a:rPr lang="en-US" sz="2800" dirty="0"/>
              <a:t> being expressed.</a:t>
            </a:r>
          </a:p>
          <a:p>
            <a:pPr marL="514350" indent="-514350">
              <a:lnSpc>
                <a:spcPts val="3800"/>
              </a:lnSpc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n-US" sz="2800" dirty="0"/>
              <a:t>Accurate represent the </a:t>
            </a:r>
            <a:r>
              <a:rPr lang="en-US" sz="2800" dirty="0">
                <a:solidFill>
                  <a:srgbClr val="0070C0"/>
                </a:solidFill>
              </a:rPr>
              <a:t>content </a:t>
            </a:r>
            <a:r>
              <a:rPr lang="en-US" sz="2800" dirty="0"/>
              <a:t>of what is said by </a:t>
            </a:r>
            <a:r>
              <a:rPr lang="en-US" sz="2800" dirty="0">
                <a:solidFill>
                  <a:srgbClr val="0070C0"/>
                </a:solidFill>
              </a:rPr>
              <a:t>paraphrasing</a:t>
            </a:r>
            <a:r>
              <a:rPr lang="en-US" sz="2800" dirty="0"/>
              <a:t>.</a:t>
            </a:r>
          </a:p>
          <a:p>
            <a:pPr marL="514350" indent="-514350">
              <a:lnSpc>
                <a:spcPts val="3800"/>
              </a:lnSpc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n-US" sz="2800" dirty="0"/>
              <a:t>Watch for </a:t>
            </a:r>
            <a:r>
              <a:rPr lang="en-US" sz="2800" dirty="0">
                <a:solidFill>
                  <a:srgbClr val="0070C0"/>
                </a:solidFill>
              </a:rPr>
              <a:t>nonverbal signals</a:t>
            </a:r>
            <a:r>
              <a:rPr lang="en-US" sz="2800" dirty="0"/>
              <a:t> that can be used to identify feelings.</a:t>
            </a:r>
          </a:p>
          <a:p>
            <a:pPr marL="514350" indent="-514350">
              <a:lnSpc>
                <a:spcPts val="3800"/>
              </a:lnSpc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n-US" sz="2800" dirty="0"/>
              <a:t>Personalize our own messages to another by using the word </a:t>
            </a:r>
            <a:r>
              <a:rPr lang="en-US" sz="2800" dirty="0">
                <a:solidFill>
                  <a:srgbClr val="0070C0"/>
                </a:solidFill>
              </a:rPr>
              <a:t>“you” or his/her name</a:t>
            </a:r>
            <a:r>
              <a:rPr lang="en-US" sz="2800" dirty="0"/>
              <a:t>.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248400"/>
            <a:ext cx="2646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Session 2 Activity E #12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19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Verbal Skills Practice  Directions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spcBef>
                <a:spcPts val="1800"/>
              </a:spcBef>
              <a:spcAft>
                <a:spcPts val="1200"/>
              </a:spcAft>
              <a:buFontTx/>
              <a:buAutoNum type="arabicPeriod"/>
            </a:pPr>
            <a:r>
              <a:rPr lang="en-US" sz="4400" dirty="0"/>
              <a:t>Work in groups of 3</a:t>
            </a:r>
          </a:p>
          <a:p>
            <a:pPr marL="609600" indent="-609600">
              <a:spcBef>
                <a:spcPts val="1800"/>
              </a:spcBef>
              <a:spcAft>
                <a:spcPts val="1200"/>
              </a:spcAft>
              <a:buFontTx/>
              <a:buAutoNum type="arabicPeriod"/>
            </a:pPr>
            <a:r>
              <a:rPr lang="en-US" sz="4400" dirty="0"/>
              <a:t>Use Handout 3 guidelines</a:t>
            </a:r>
          </a:p>
          <a:p>
            <a:pPr marL="609600" indent="-609600">
              <a:spcBef>
                <a:spcPts val="1800"/>
              </a:spcBef>
              <a:spcAft>
                <a:spcPts val="1200"/>
              </a:spcAft>
              <a:buFontTx/>
              <a:buAutoNum type="arabicPeriod"/>
            </a:pPr>
            <a:r>
              <a:rPr lang="en-US" sz="4400" dirty="0"/>
              <a:t>Take turns as the foster parent</a:t>
            </a:r>
          </a:p>
          <a:p>
            <a:pPr marL="609600" indent="-609600">
              <a:spcBef>
                <a:spcPts val="1800"/>
              </a:spcBef>
              <a:spcAft>
                <a:spcPts val="1200"/>
              </a:spcAft>
              <a:buFontTx/>
              <a:buAutoNum type="arabicPeriod"/>
            </a:pPr>
            <a:r>
              <a:rPr lang="en-US" sz="4400" dirty="0"/>
              <a:t>Observer: give feedback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08449" y="6260068"/>
            <a:ext cx="25443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Session 2 Activity </a:t>
            </a:r>
            <a:r>
              <a:rPr lang="en-US" dirty="0" smtClean="0"/>
              <a:t>G #2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57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66294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1295400"/>
            <a:ext cx="9144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ts val="5800"/>
              </a:lnSpc>
            </a:pPr>
            <a:r>
              <a:rPr lang="en-US" sz="4800" b="1" spc="-150" dirty="0">
                <a:latin typeface="Tahoma" pitchFamily="34" charset="0"/>
                <a:ea typeface="Tahoma" pitchFamily="34" charset="0"/>
                <a:cs typeface="Tahoma" pitchFamily="34" charset="0"/>
              </a:rPr>
              <a:t>Meeting Needs: </a:t>
            </a:r>
            <a:r>
              <a:rPr lang="en-US" sz="4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Promoting Child Development</a:t>
            </a:r>
            <a:endParaRPr lang="en-US" sz="4800" b="1" i="1" spc="-15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768600" y="228600"/>
            <a:ext cx="3530600" cy="932688"/>
          </a:xfrm>
          <a:prstGeom prst="roundRect">
            <a:avLst/>
          </a:prstGeom>
          <a:solidFill>
            <a:srgbClr val="8D0099"/>
          </a:solidFill>
          <a:ln w="12700">
            <a:solidFill>
              <a:srgbClr val="990099"/>
            </a:solidFill>
          </a:ln>
          <a:effectLst>
            <a:outerShdw blurRad="1016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2700">
            <a:bevelT w="127000" h="127000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0" y="55228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ts val="3300"/>
              </a:lnSpc>
              <a:spcAft>
                <a:spcPct val="50000"/>
              </a:spcAft>
            </a:pPr>
            <a:r>
              <a:rPr lang="en-US" sz="43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Session </a:t>
            </a:r>
            <a:r>
              <a:rPr lang="en-US" sz="43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endParaRPr lang="en-US" sz="4300" b="1" spc="8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3054197"/>
            <a:ext cx="4142625" cy="3346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23434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>
            <a:normAutofit/>
          </a:bodyPr>
          <a:lstStyle/>
          <a:p>
            <a:r>
              <a:rPr lang="en-US" sz="3200" dirty="0"/>
              <a:t>Through </a:t>
            </a:r>
            <a:r>
              <a:rPr lang="en-US" sz="3200" dirty="0" smtClean="0"/>
              <a:t>the                  of </a:t>
            </a:r>
            <a:r>
              <a:rPr lang="en-US" sz="3200" dirty="0"/>
              <a:t>a child: </a:t>
            </a:r>
            <a:br>
              <a:rPr lang="en-US" sz="3200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7637"/>
            <a:ext cx="8763000" cy="5059363"/>
          </a:xfrm>
        </p:spPr>
        <p:txBody>
          <a:bodyPr>
            <a:normAutofit fontScale="25000" lnSpcReduction="20000"/>
          </a:bodyPr>
          <a:lstStyle/>
          <a:p>
            <a:pPr marL="742950" indent="-742950">
              <a:lnSpc>
                <a:spcPts val="4000"/>
              </a:lnSpc>
              <a:spcAft>
                <a:spcPts val="600"/>
              </a:spcAft>
              <a:buAutoNum type="arabicPeriod"/>
            </a:pPr>
            <a:r>
              <a:rPr lang="en-US" sz="12800" dirty="0">
                <a:solidFill>
                  <a:srgbClr val="002060"/>
                </a:solidFill>
              </a:rPr>
              <a:t>Take turns describing to your partner what the object represents or looks like to a child of the age group shown on your sticky note.</a:t>
            </a:r>
          </a:p>
          <a:p>
            <a:pPr marL="742950" indent="-742950">
              <a:lnSpc>
                <a:spcPts val="4000"/>
              </a:lnSpc>
              <a:spcAft>
                <a:spcPts val="600"/>
              </a:spcAft>
              <a:buAutoNum type="arabicPeriod"/>
            </a:pPr>
            <a:r>
              <a:rPr lang="en-US" sz="12800" dirty="0">
                <a:solidFill>
                  <a:srgbClr val="002060"/>
                </a:solidFill>
              </a:rPr>
              <a:t>Complete the sentence, “What I see is something </a:t>
            </a:r>
            <a:r>
              <a:rPr lang="en-US" sz="12800" dirty="0" smtClean="0">
                <a:solidFill>
                  <a:srgbClr val="002060"/>
                </a:solidFill>
              </a:rPr>
              <a:t>that_________________”</a:t>
            </a:r>
            <a:endParaRPr lang="en-US" sz="12800" dirty="0">
              <a:solidFill>
                <a:srgbClr val="002060"/>
              </a:solidFill>
            </a:endParaRPr>
          </a:p>
          <a:p>
            <a:pPr marL="742950" indent="-742950">
              <a:lnSpc>
                <a:spcPts val="4000"/>
              </a:lnSpc>
              <a:spcAft>
                <a:spcPts val="600"/>
              </a:spcAft>
              <a:buAutoNum type="arabicPeriod"/>
            </a:pPr>
            <a:r>
              <a:rPr lang="en-US" sz="12800" dirty="0">
                <a:solidFill>
                  <a:srgbClr val="002060"/>
                </a:solidFill>
              </a:rPr>
              <a:t>Take turns guessing which age group your partner is after the TWO objects are described. </a:t>
            </a:r>
          </a:p>
          <a:p>
            <a:pPr marL="0" indent="0"/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25400"/>
            <a:ext cx="1790700" cy="1327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06400" y="6248400"/>
            <a:ext cx="386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Session 3 </a:t>
            </a:r>
            <a:r>
              <a:rPr lang="en-US" dirty="0" smtClean="0"/>
              <a:t>Activity B #1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49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ts val="3400"/>
              </a:lnSpc>
            </a:pPr>
            <a:r>
              <a:rPr lang="en-US" sz="3200" dirty="0">
                <a:solidFill>
                  <a:srgbClr val="00B050"/>
                </a:solidFill>
              </a:rPr>
              <a:t>Child Development Across </a:t>
            </a:r>
            <a:br>
              <a:rPr lang="en-US" sz="3200" dirty="0">
                <a:solidFill>
                  <a:srgbClr val="00B050"/>
                </a:solidFill>
              </a:rPr>
            </a:br>
            <a:r>
              <a:rPr lang="en-US" sz="3200" dirty="0">
                <a:solidFill>
                  <a:srgbClr val="00B050"/>
                </a:solidFill>
              </a:rPr>
              <a:t>the Five Domains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8153400" cy="4800600"/>
          </a:xfrm>
        </p:spPr>
        <p:txBody>
          <a:bodyPr/>
          <a:lstStyle/>
          <a:p>
            <a:pPr>
              <a:spcAft>
                <a:spcPts val="2400"/>
              </a:spcAft>
            </a:pPr>
            <a:r>
              <a:rPr lang="en-US" sz="4400" dirty="0"/>
              <a:t>Physical Development</a:t>
            </a:r>
          </a:p>
          <a:p>
            <a:pPr>
              <a:spcAft>
                <a:spcPts val="2400"/>
              </a:spcAft>
            </a:pPr>
            <a:r>
              <a:rPr lang="en-US" sz="4400" dirty="0"/>
              <a:t>Emotional Development</a:t>
            </a:r>
          </a:p>
          <a:p>
            <a:pPr>
              <a:spcAft>
                <a:spcPts val="2400"/>
              </a:spcAft>
            </a:pPr>
            <a:r>
              <a:rPr lang="en-US" sz="4400" dirty="0"/>
              <a:t>Social Development</a:t>
            </a:r>
          </a:p>
          <a:p>
            <a:pPr>
              <a:spcAft>
                <a:spcPts val="2400"/>
              </a:spcAft>
            </a:pPr>
            <a:r>
              <a:rPr lang="en-US" sz="4400" dirty="0"/>
              <a:t>Mental Development</a:t>
            </a:r>
          </a:p>
          <a:p>
            <a:pPr>
              <a:spcAft>
                <a:spcPts val="2400"/>
              </a:spcAft>
            </a:pPr>
            <a:r>
              <a:rPr lang="en-US" sz="4400" dirty="0"/>
              <a:t>Moral Development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87400" y="6286500"/>
            <a:ext cx="386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Session 3 </a:t>
            </a:r>
            <a:r>
              <a:rPr lang="en-US" dirty="0" smtClean="0"/>
              <a:t>Activity B #3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38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Ages/Stages Directions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09600" indent="-609600">
              <a:lnSpc>
                <a:spcPct val="90000"/>
              </a:lnSpc>
              <a:spcAft>
                <a:spcPts val="1200"/>
              </a:spcAft>
              <a:buFontTx/>
              <a:buAutoNum type="arabicPeriod"/>
            </a:pPr>
            <a:r>
              <a:rPr lang="en-US" sz="4400" dirty="0"/>
              <a:t>Volunteer reads cards</a:t>
            </a:r>
          </a:p>
          <a:p>
            <a:pPr marL="609600" indent="-609600">
              <a:lnSpc>
                <a:spcPct val="90000"/>
              </a:lnSpc>
              <a:spcAft>
                <a:spcPts val="1200"/>
              </a:spcAft>
              <a:buFontTx/>
              <a:buAutoNum type="arabicPeriod"/>
            </a:pPr>
            <a:r>
              <a:rPr lang="en-US" sz="4400" dirty="0"/>
              <a:t>Group sorts cards into 5 piles by age/stage where behavior is most characteristic </a:t>
            </a:r>
          </a:p>
          <a:p>
            <a:pPr marL="609600" indent="-609600">
              <a:lnSpc>
                <a:spcPct val="90000"/>
              </a:lnSpc>
              <a:spcAft>
                <a:spcPts val="1200"/>
              </a:spcAft>
              <a:buFontTx/>
              <a:buAutoNum type="arabicPeriod"/>
            </a:pPr>
            <a:r>
              <a:rPr lang="en-US" sz="4400" dirty="0"/>
              <a:t>Reporter posts cards on newsprint</a:t>
            </a:r>
            <a:endParaRPr lang="en-US" dirty="0"/>
          </a:p>
          <a:p>
            <a:pPr marL="609600" indent="-609600">
              <a:lnSpc>
                <a:spcPct val="90000"/>
              </a:lnSpc>
              <a:buNone/>
            </a:pPr>
            <a:r>
              <a:rPr lang="en-US" b="0" dirty="0"/>
              <a:t>	</a:t>
            </a:r>
            <a:r>
              <a:rPr lang="en-US" sz="2600" b="0" dirty="0"/>
              <a:t>(10 minutes)</a:t>
            </a:r>
          </a:p>
          <a:p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792163" y="6262688"/>
            <a:ext cx="2203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Session 3 Activity C</a:t>
            </a:r>
          </a:p>
        </p:txBody>
      </p:sp>
    </p:spTree>
    <p:extLst>
      <p:ext uri="{BB962C8B-B14F-4D97-AF65-F5344CB8AC3E}">
        <p14:creationId xmlns:p14="http://schemas.microsoft.com/office/powerpoint/2010/main" val="213961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839200" cy="1143000"/>
          </a:xfrm>
        </p:spPr>
        <p:txBody>
          <a:bodyPr/>
          <a:lstStyle/>
          <a:p>
            <a:r>
              <a:rPr lang="en-US" sz="3200" dirty="0"/>
              <a:t>Purpose of Session 1:</a:t>
            </a:r>
            <a:br>
              <a:rPr lang="en-US" sz="3200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382000" cy="5059363"/>
          </a:xfrm>
        </p:spPr>
        <p:txBody>
          <a:bodyPr>
            <a:noAutofit/>
          </a:bodyPr>
          <a:lstStyle/>
          <a:p>
            <a:pPr marL="0" indent="0">
              <a:lnSpc>
                <a:spcPts val="3000"/>
              </a:lnSpc>
              <a:spcAft>
                <a:spcPts val="1800"/>
              </a:spcAft>
              <a:buNone/>
            </a:pPr>
            <a:r>
              <a:rPr lang="en-US" sz="2500" dirty="0"/>
              <a:t>To be effective in their role, foster/adoptive parents must understand the broad outcomes that they are to achieve. They should also recognize how those outcomes relate to their everyday lives as foster/adoptive parents. </a:t>
            </a:r>
            <a:br>
              <a:rPr lang="en-US" sz="2500" dirty="0"/>
            </a:br>
            <a:r>
              <a:rPr lang="en-US" sz="2500" dirty="0"/>
              <a:t/>
            </a:r>
            <a:br>
              <a:rPr lang="en-US" sz="2500" dirty="0"/>
            </a:br>
            <a:r>
              <a:rPr lang="en-US" sz="2500" dirty="0"/>
              <a:t>This session focuses on synthesizing a child welfare philosophy with the foster/adoptive parent’s role and demonstrates how developing a relationship by using the helping skills can achieve the </a:t>
            </a:r>
            <a:r>
              <a:rPr lang="en-US" sz="2500" dirty="0">
                <a:solidFill>
                  <a:srgbClr val="0070C0"/>
                </a:solidFill>
              </a:rPr>
              <a:t>Five Foster/Adoptive Family Role Outcomes </a:t>
            </a:r>
            <a:r>
              <a:rPr lang="en-US" sz="2500" dirty="0"/>
              <a:t>articulated in the child welfare philosophy </a:t>
            </a:r>
            <a:br>
              <a:rPr lang="en-US" sz="2500" dirty="0"/>
            </a:b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2377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ealth Bra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88" y="-9525"/>
            <a:ext cx="9172576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6553200" y="6342060"/>
            <a:ext cx="3124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Session 3 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Activity D #6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264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buse Bra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88" y="-9525"/>
            <a:ext cx="9172576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6324600" y="6488668"/>
            <a:ext cx="2284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Session 3 Activity D #6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464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3200" dirty="0">
                <a:solidFill>
                  <a:schemeClr val="tx1"/>
                </a:solidFill>
              </a:rPr>
              <a:t>Abuse/Neglect </a:t>
            </a:r>
            <a:r>
              <a:rPr lang="en-US" sz="3200" dirty="0" smtClean="0">
                <a:solidFill>
                  <a:schemeClr val="tx1"/>
                </a:solidFill>
              </a:rPr>
              <a:t>Damage </a:t>
            </a:r>
            <a:r>
              <a:rPr lang="en-US" sz="3200" dirty="0">
                <a:solidFill>
                  <a:schemeClr val="tx1"/>
                </a:solidFill>
              </a:rPr>
              <a:t>the </a:t>
            </a:r>
            <a:r>
              <a:rPr lang="en-US" sz="3200" dirty="0" smtClean="0">
                <a:solidFill>
                  <a:schemeClr val="tx1"/>
                </a:solidFill>
              </a:rPr>
              <a:t>Brain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3" descr="j0197566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143000" y="1066800"/>
            <a:ext cx="6858000" cy="4800600"/>
          </a:xfrm>
          <a:prstGeom prst="rect">
            <a:avLst/>
          </a:prstGeom>
          <a:noFill/>
        </p:spPr>
      </p:pic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925763" y="2963863"/>
            <a:ext cx="145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CORTEX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470400" y="3505200"/>
            <a:ext cx="375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HIPPOCAMPUS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909763" y="3992563"/>
            <a:ext cx="1946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AMYGDALA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914400" y="6260068"/>
            <a:ext cx="26597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Session 3 Activity D </a:t>
            </a:r>
            <a:r>
              <a:rPr lang="en-US" dirty="0" smtClean="0"/>
              <a:t>#7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51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922644"/>
            <a:ext cx="8229600" cy="232575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4400" dirty="0"/>
              <a:t>Overwhelming stress early in life alters the production of the chemical messengers in the brain that affect mood and behavior</a:t>
            </a:r>
          </a:p>
        </p:txBody>
      </p:sp>
      <p:pic>
        <p:nvPicPr>
          <p:cNvPr id="4" name="Picture 2" descr="bd20016_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304800"/>
            <a:ext cx="5943600" cy="36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09600" y="6263027"/>
            <a:ext cx="26597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Session 3 Activity D </a:t>
            </a:r>
            <a:r>
              <a:rPr lang="en-US" dirty="0" smtClean="0"/>
              <a:t>#8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22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9037"/>
            <a:ext cx="8763000" cy="5440363"/>
          </a:xfrm>
        </p:spPr>
        <p:txBody>
          <a:bodyPr>
            <a:normAutofit fontScale="32500" lnSpcReduction="20000"/>
          </a:bodyPr>
          <a:lstStyle/>
          <a:p>
            <a:pPr marL="609600" indent="-609600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sz="11200" dirty="0"/>
              <a:t>Work with a partner</a:t>
            </a:r>
          </a:p>
          <a:p>
            <a:pPr marL="609600" indent="-609600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sz="11200" dirty="0"/>
              <a:t>Identify child’s present abilities</a:t>
            </a:r>
          </a:p>
          <a:p>
            <a:pPr marL="609600" indent="-609600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sz="11200" dirty="0"/>
              <a:t>Find a match for present abilities in Child Development Guide.</a:t>
            </a:r>
          </a:p>
          <a:p>
            <a:pPr marL="609600" indent="-609600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sz="11200" dirty="0"/>
              <a:t>Select parenting ideas to meet child’s developmental needs. </a:t>
            </a:r>
          </a:p>
          <a:p>
            <a:pPr marL="609600" indent="-609600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sz="11200" dirty="0"/>
              <a:t>Discuss idea with partner	</a:t>
            </a:r>
            <a:r>
              <a:rPr lang="en-US" sz="11200" dirty="0" smtClean="0"/>
              <a:t/>
            </a:r>
            <a:br>
              <a:rPr lang="en-US" sz="11200" dirty="0" smtClean="0"/>
            </a:br>
            <a:r>
              <a:rPr lang="en-US" sz="7400" b="0" dirty="0" smtClean="0"/>
              <a:t>(</a:t>
            </a:r>
            <a:r>
              <a:rPr lang="en-US" sz="7400" b="0" dirty="0"/>
              <a:t>15 minutes</a:t>
            </a:r>
            <a:r>
              <a:rPr lang="en-US" sz="7400" b="0" dirty="0" smtClean="0"/>
              <a:t>)</a:t>
            </a:r>
            <a:endParaRPr lang="en-US" sz="7400" b="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172200" y="6262688"/>
            <a:ext cx="2667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Session 3 Activity </a:t>
            </a:r>
            <a:r>
              <a:rPr lang="en-US" dirty="0" smtClean="0"/>
              <a:t>F #2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42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66294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1295400"/>
            <a:ext cx="9144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ts val="5800"/>
              </a:lnSpc>
            </a:pPr>
            <a:r>
              <a:rPr lang="en-US" sz="4800" b="1" spc="-150" dirty="0">
                <a:latin typeface="Tahoma" pitchFamily="34" charset="0"/>
                <a:ea typeface="Tahoma" pitchFamily="34" charset="0"/>
                <a:cs typeface="Tahoma" pitchFamily="34" charset="0"/>
              </a:rPr>
              <a:t>Meeting Needs: </a:t>
            </a:r>
            <a:r>
              <a:rPr lang="en-US" sz="4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Supporting Emotional Security and Attachment</a:t>
            </a:r>
            <a:endParaRPr lang="en-US" sz="4800" b="1" i="1" spc="-15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768600" y="228600"/>
            <a:ext cx="3530600" cy="932688"/>
          </a:xfrm>
          <a:prstGeom prst="roundRect">
            <a:avLst/>
          </a:prstGeom>
          <a:solidFill>
            <a:srgbClr val="8D0099"/>
          </a:solidFill>
          <a:ln w="12700">
            <a:solidFill>
              <a:srgbClr val="990099"/>
            </a:solidFill>
          </a:ln>
          <a:effectLst>
            <a:outerShdw blurRad="1016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2700">
            <a:bevelT w="127000" h="127000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0" y="55228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ts val="3300"/>
              </a:lnSpc>
              <a:spcAft>
                <a:spcPct val="50000"/>
              </a:spcAft>
            </a:pPr>
            <a:r>
              <a:rPr lang="en-US" sz="43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Session </a:t>
            </a:r>
            <a:r>
              <a:rPr lang="en-US" sz="43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</a:t>
            </a:r>
            <a:endParaRPr lang="en-US" sz="4300" b="1" spc="8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3763723"/>
            <a:ext cx="3124200" cy="2408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32409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solidFill>
                  <a:srgbClr val="00B050"/>
                </a:solidFill>
              </a:rPr>
              <a:t/>
            </a:r>
            <a:br>
              <a:rPr lang="en-US" sz="3200" dirty="0">
                <a:solidFill>
                  <a:srgbClr val="00B050"/>
                </a:solidFill>
              </a:rPr>
            </a:br>
            <a:r>
              <a:rPr lang="en-US" sz="3200" dirty="0">
                <a:solidFill>
                  <a:srgbClr val="00B050"/>
                </a:solidFill>
              </a:rPr>
              <a:t>Positive Working Model</a:t>
            </a:r>
            <a:br>
              <a:rPr lang="en-US" sz="3200" dirty="0">
                <a:solidFill>
                  <a:srgbClr val="00B050"/>
                </a:solidFill>
              </a:rPr>
            </a:b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400" dirty="0">
                <a:solidFill>
                  <a:srgbClr val="7030A0"/>
                </a:solidFill>
              </a:rPr>
              <a:t>I am: </a:t>
            </a:r>
          </a:p>
          <a:p>
            <a:r>
              <a:rPr lang="en-US" sz="4400" dirty="0"/>
              <a:t>worthwhile and wanted</a:t>
            </a:r>
          </a:p>
          <a:p>
            <a:r>
              <a:rPr lang="en-US" sz="4400" dirty="0"/>
              <a:t>safe</a:t>
            </a:r>
          </a:p>
          <a:p>
            <a:r>
              <a:rPr lang="en-US" sz="4400" dirty="0"/>
              <a:t>capable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782057" y="6248400"/>
            <a:ext cx="26469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Session 4: Activity B </a:t>
            </a:r>
            <a:r>
              <a:rPr lang="en-US" dirty="0" smtClean="0"/>
              <a:t># </a:t>
            </a:r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3860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/>
            </a:r>
            <a:br>
              <a:rPr lang="en-US" sz="3200" dirty="0">
                <a:solidFill>
                  <a:srgbClr val="0000FF"/>
                </a:solidFill>
              </a:rPr>
            </a:br>
            <a:r>
              <a:rPr lang="en-US" sz="3200" dirty="0">
                <a:solidFill>
                  <a:srgbClr val="00B050"/>
                </a:solidFill>
              </a:rPr>
              <a:t>Positive</a:t>
            </a:r>
            <a:r>
              <a:rPr lang="en-US" sz="3200" dirty="0">
                <a:solidFill>
                  <a:schemeClr val="accent3"/>
                </a:solidFill>
              </a:rPr>
              <a:t> </a:t>
            </a:r>
            <a:r>
              <a:rPr lang="en-US" sz="3200" dirty="0">
                <a:solidFill>
                  <a:srgbClr val="00B050"/>
                </a:solidFill>
              </a:rPr>
              <a:t>Working</a:t>
            </a:r>
            <a:r>
              <a:rPr lang="en-US" sz="3200" dirty="0">
                <a:solidFill>
                  <a:schemeClr val="accent3"/>
                </a:solidFill>
              </a:rPr>
              <a:t> </a:t>
            </a:r>
            <a:r>
              <a:rPr lang="en-US" sz="3200" dirty="0">
                <a:solidFill>
                  <a:srgbClr val="00B050"/>
                </a:solidFill>
              </a:rPr>
              <a:t>Model</a:t>
            </a:r>
            <a:r>
              <a:rPr lang="en-US" sz="3200" dirty="0">
                <a:solidFill>
                  <a:srgbClr val="0000FF"/>
                </a:solidFill>
              </a:rPr>
              <a:t/>
            </a:r>
            <a:br>
              <a:rPr lang="en-US" sz="3200" dirty="0">
                <a:solidFill>
                  <a:srgbClr val="0000FF"/>
                </a:solidFill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400" dirty="0">
                <a:solidFill>
                  <a:srgbClr val="7030A0"/>
                </a:solidFill>
              </a:rPr>
              <a:t>Adults are: </a:t>
            </a:r>
          </a:p>
          <a:p>
            <a:r>
              <a:rPr lang="en-US" sz="4400" dirty="0"/>
              <a:t>available</a:t>
            </a:r>
          </a:p>
          <a:p>
            <a:r>
              <a:rPr lang="en-US" sz="4400" dirty="0"/>
              <a:t>responsible</a:t>
            </a:r>
          </a:p>
          <a:p>
            <a:r>
              <a:rPr lang="en-US" sz="4400" dirty="0"/>
              <a:t>here to meet my needs</a:t>
            </a:r>
          </a:p>
          <a:p>
            <a:r>
              <a:rPr lang="en-US" sz="4400" dirty="0"/>
              <a:t>trustworthy</a:t>
            </a:r>
          </a:p>
        </p:txBody>
      </p:sp>
    </p:spTree>
    <p:extLst>
      <p:ext uri="{BB962C8B-B14F-4D97-AF65-F5344CB8AC3E}">
        <p14:creationId xmlns:p14="http://schemas.microsoft.com/office/powerpoint/2010/main" val="251424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en-US" sz="32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3200" dirty="0">
                <a:solidFill>
                  <a:schemeClr val="bg2">
                    <a:lumMod val="25000"/>
                  </a:schemeClr>
                </a:solidFill>
              </a:rPr>
              <a:t>Negative Working Model</a:t>
            </a:r>
            <a:br>
              <a:rPr lang="en-US" sz="3200" dirty="0">
                <a:solidFill>
                  <a:schemeClr val="bg2">
                    <a:lumMod val="25000"/>
                  </a:schemeClr>
                </a:solidFill>
              </a:rPr>
            </a:br>
            <a:endParaRPr lang="en-US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400" dirty="0">
                <a:solidFill>
                  <a:srgbClr val="7030A0"/>
                </a:solidFill>
              </a:rPr>
              <a:t>I am: </a:t>
            </a:r>
          </a:p>
          <a:p>
            <a:r>
              <a:rPr lang="en-US" sz="4400" dirty="0"/>
              <a:t>worthless </a:t>
            </a:r>
          </a:p>
          <a:p>
            <a:r>
              <a:rPr lang="en-US" sz="4400" dirty="0"/>
              <a:t>unsafe</a:t>
            </a:r>
          </a:p>
          <a:p>
            <a:r>
              <a:rPr lang="en-US" sz="4400" dirty="0"/>
              <a:t>powerless</a:t>
            </a:r>
          </a:p>
          <a:p>
            <a:r>
              <a:rPr lang="en-US" sz="4400" dirty="0"/>
              <a:t>angry and unloved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782057" y="6211669"/>
            <a:ext cx="264694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Session 4: Activity B </a:t>
            </a:r>
            <a:r>
              <a:rPr lang="en-US" dirty="0" smtClean="0"/>
              <a:t># </a:t>
            </a:r>
            <a:r>
              <a:rPr lang="en-US" dirty="0"/>
              <a:t>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19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  <a:t>Negative Working Model</a:t>
            </a:r>
            <a:b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en-US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400" dirty="0">
                <a:solidFill>
                  <a:srgbClr val="7030A0"/>
                </a:solidFill>
              </a:rPr>
              <a:t>Adults are: </a:t>
            </a:r>
          </a:p>
          <a:p>
            <a:r>
              <a:rPr lang="en-US" sz="4400" dirty="0"/>
              <a:t>irresponsible</a:t>
            </a:r>
          </a:p>
          <a:p>
            <a:r>
              <a:rPr lang="en-US" sz="4400" dirty="0"/>
              <a:t>unreliable</a:t>
            </a:r>
          </a:p>
          <a:p>
            <a:r>
              <a:rPr lang="en-US" sz="4400" dirty="0"/>
              <a:t>untrustworthy</a:t>
            </a:r>
          </a:p>
          <a:p>
            <a:r>
              <a:rPr lang="en-US" sz="4400" dirty="0"/>
              <a:t>rejecting  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762000" y="6260068"/>
            <a:ext cx="238238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Session 4: Activity B </a:t>
            </a:r>
            <a:r>
              <a:rPr lang="en-US" dirty="0" smtClean="0"/>
              <a:t>#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53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Warm up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9037"/>
            <a:ext cx="8305800" cy="5059363"/>
          </a:xfrm>
        </p:spPr>
        <p:txBody>
          <a:bodyPr>
            <a:normAutofit/>
          </a:bodyPr>
          <a:lstStyle/>
          <a:p>
            <a:pPr marL="609600" indent="-609600">
              <a:spcBef>
                <a:spcPts val="1200"/>
              </a:spcBef>
              <a:spcAft>
                <a:spcPts val="600"/>
              </a:spcAft>
              <a:buFontTx/>
              <a:buAutoNum type="arabicPeriod"/>
            </a:pPr>
            <a:r>
              <a:rPr lang="en-US" dirty="0"/>
              <a:t>Review each of 12 skills</a:t>
            </a:r>
          </a:p>
          <a:p>
            <a:pPr marL="609600" indent="-609600">
              <a:spcBef>
                <a:spcPts val="1200"/>
              </a:spcBef>
              <a:spcAft>
                <a:spcPts val="600"/>
              </a:spcAft>
              <a:buFontTx/>
              <a:buAutoNum type="arabicPeriod"/>
            </a:pPr>
            <a:r>
              <a:rPr lang="en-US" dirty="0"/>
              <a:t>Identify skill that is your greatest strength</a:t>
            </a:r>
          </a:p>
          <a:p>
            <a:pPr marL="609600" indent="-609600">
              <a:spcBef>
                <a:spcPts val="1200"/>
              </a:spcBef>
              <a:spcAft>
                <a:spcPts val="600"/>
              </a:spcAft>
              <a:buFontTx/>
              <a:buAutoNum type="arabicPeriod"/>
            </a:pPr>
            <a:r>
              <a:rPr lang="en-US" dirty="0"/>
              <a:t>Write how you demonstrate the strength</a:t>
            </a:r>
          </a:p>
          <a:p>
            <a:pPr marL="609600" indent="-609600">
              <a:spcBef>
                <a:spcPts val="1200"/>
              </a:spcBef>
              <a:spcAft>
                <a:spcPts val="600"/>
              </a:spcAft>
              <a:buFontTx/>
              <a:buAutoNum type="arabicPeriod"/>
            </a:pPr>
            <a:r>
              <a:rPr lang="en-US" dirty="0"/>
              <a:t>Place sticky note on matching 12 skill</a:t>
            </a:r>
          </a:p>
        </p:txBody>
      </p:sp>
      <p:pic>
        <p:nvPicPr>
          <p:cNvPr id="4" name="Picture 4" descr="SL00303_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557896">
            <a:off x="6726175" y="5246695"/>
            <a:ext cx="2154859" cy="983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57200" y="6248400"/>
            <a:ext cx="24802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Session1 </a:t>
            </a:r>
            <a:r>
              <a:rPr lang="en-US" dirty="0"/>
              <a:t>Section </a:t>
            </a:r>
            <a:r>
              <a:rPr lang="en-US" dirty="0" smtClean="0"/>
              <a:t>A #3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Foster Parent Reactions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Aft>
                <a:spcPts val="1800"/>
              </a:spcAft>
              <a:buNone/>
            </a:pPr>
            <a:r>
              <a:rPr lang="en-US" sz="4400" dirty="0">
                <a:solidFill>
                  <a:schemeClr val="accent4"/>
                </a:solidFill>
                <a:sym typeface="Wingdings"/>
              </a:rPr>
              <a:t> </a:t>
            </a:r>
            <a:r>
              <a:rPr lang="en-US" sz="4400" dirty="0"/>
              <a:t>Impulse to reject the child</a:t>
            </a:r>
          </a:p>
          <a:p>
            <a:pPr>
              <a:spcAft>
                <a:spcPts val="1800"/>
              </a:spcAft>
              <a:buNone/>
            </a:pPr>
            <a:r>
              <a:rPr lang="en-US" sz="4400" dirty="0">
                <a:solidFill>
                  <a:schemeClr val="accent4"/>
                </a:solidFill>
                <a:sym typeface="Wingdings"/>
              </a:rPr>
              <a:t> </a:t>
            </a:r>
            <a:r>
              <a:rPr lang="en-US" sz="4400" dirty="0"/>
              <a:t>Feelings of powerlessness</a:t>
            </a:r>
          </a:p>
          <a:p>
            <a:pPr>
              <a:spcAft>
                <a:spcPts val="1800"/>
              </a:spcAft>
              <a:buNone/>
            </a:pPr>
            <a:r>
              <a:rPr lang="en-US" sz="4400" dirty="0">
                <a:solidFill>
                  <a:schemeClr val="accent4"/>
                </a:solidFill>
                <a:sym typeface="Wingdings"/>
              </a:rPr>
              <a:t> </a:t>
            </a:r>
            <a:r>
              <a:rPr lang="en-US" sz="4400" dirty="0"/>
              <a:t>Emotional withdrawal and   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  depression</a:t>
            </a:r>
            <a:endParaRPr lang="en-US" sz="4400" dirty="0"/>
          </a:p>
          <a:p>
            <a:pPr>
              <a:spcAft>
                <a:spcPts val="1800"/>
              </a:spcAft>
              <a:buNone/>
            </a:pPr>
            <a:r>
              <a:rPr lang="en-US" sz="4400" dirty="0">
                <a:solidFill>
                  <a:schemeClr val="accent4"/>
                </a:solidFill>
                <a:sym typeface="Wingdings"/>
              </a:rPr>
              <a:t> </a:t>
            </a:r>
            <a:r>
              <a:rPr lang="en-US" sz="4400" dirty="0"/>
              <a:t>Good/bad parent split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55469" y="6244044"/>
            <a:ext cx="2659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Session 4 Activity C #24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67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1"/>
            <a:ext cx="9144000" cy="5486400"/>
          </a:xfrm>
        </p:spPr>
        <p:txBody>
          <a:bodyPr>
            <a:normAutofit/>
          </a:bodyPr>
          <a:lstStyle/>
          <a:p>
            <a:pPr marL="0" indent="0" algn="ctr">
              <a:lnSpc>
                <a:spcPts val="5800"/>
              </a:lnSpc>
              <a:buNone/>
            </a:pPr>
            <a:r>
              <a:rPr lang="en-US" sz="5400" dirty="0"/>
              <a:t>What behaviors push </a:t>
            </a:r>
            <a:br>
              <a:rPr lang="en-US" sz="5400" dirty="0"/>
            </a:br>
            <a:r>
              <a:rPr lang="en-US" sz="5400" dirty="0"/>
              <a:t>your buttons? </a:t>
            </a:r>
            <a:endParaRPr lang="en-US" sz="48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3200400" y="2674509"/>
            <a:ext cx="2790093" cy="283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838200" y="6248400"/>
            <a:ext cx="25315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Session 4 Activity D #2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00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399"/>
            <a:ext cx="9144000" cy="495300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dirty="0"/>
              <a:t>“Consequences </a:t>
            </a:r>
          </a:p>
          <a:p>
            <a:pPr algn="ctr">
              <a:buNone/>
            </a:pPr>
            <a:r>
              <a:rPr lang="en-US" sz="5400" dirty="0"/>
              <a:t>with </a:t>
            </a:r>
          </a:p>
          <a:p>
            <a:pPr algn="ctr">
              <a:buNone/>
            </a:pPr>
            <a:r>
              <a:rPr lang="en-US" sz="5400" dirty="0"/>
              <a:t>Empathy”</a:t>
            </a:r>
          </a:p>
        </p:txBody>
      </p:sp>
      <p:pic>
        <p:nvPicPr>
          <p:cNvPr id="6" name="Picture 2" descr="C:\Users\helens\Pictures\Microsoft Clip Organizer\j033588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59813">
            <a:off x="5558788" y="3492592"/>
            <a:ext cx="1100155" cy="11503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5003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Barbie Case Study Directions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9037"/>
            <a:ext cx="8686800" cy="3916363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4400" dirty="0"/>
              <a:t>Divide into small groups</a:t>
            </a:r>
          </a:p>
          <a:p>
            <a:pPr marL="609600" indent="-609600">
              <a:buFontTx/>
              <a:buAutoNum type="arabicPeriod"/>
            </a:pPr>
            <a:r>
              <a:rPr lang="en-US" sz="4400" dirty="0"/>
              <a:t>Use Handout 4 and Worksheet 1</a:t>
            </a:r>
          </a:p>
          <a:p>
            <a:pPr marL="609600" indent="-609600">
              <a:buFontTx/>
              <a:buAutoNum type="arabicPeriod"/>
            </a:pPr>
            <a:r>
              <a:rPr lang="en-US" sz="4400" dirty="0"/>
              <a:t>Answer questions about </a:t>
            </a:r>
            <a:r>
              <a:rPr lang="en-US" sz="4400" dirty="0" smtClean="0"/>
              <a:t>Barbie</a:t>
            </a:r>
            <a:endParaRPr lang="en-US" sz="44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29657" y="6260068"/>
            <a:ext cx="26469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Session 4 Activity E #15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90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66294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1295400"/>
            <a:ext cx="9144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ts val="5800"/>
              </a:lnSpc>
            </a:pPr>
            <a:r>
              <a:rPr lang="en-US" sz="4800" b="1" spc="-150" dirty="0">
                <a:latin typeface="Tahoma" pitchFamily="34" charset="0"/>
                <a:ea typeface="Tahoma" pitchFamily="34" charset="0"/>
                <a:cs typeface="Tahoma" pitchFamily="34" charset="0"/>
              </a:rPr>
              <a:t>Meeting Needs: </a:t>
            </a:r>
            <a:r>
              <a:rPr lang="en-US" sz="4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Helping Children Grieve</a:t>
            </a:r>
            <a:endParaRPr lang="en-US" sz="4800" b="1" i="1" spc="-15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768600" y="228600"/>
            <a:ext cx="3530600" cy="932688"/>
          </a:xfrm>
          <a:prstGeom prst="roundRect">
            <a:avLst/>
          </a:prstGeom>
          <a:solidFill>
            <a:srgbClr val="8D0099"/>
          </a:solidFill>
          <a:ln w="12700">
            <a:solidFill>
              <a:srgbClr val="990099"/>
            </a:solidFill>
          </a:ln>
          <a:effectLst>
            <a:outerShdw blurRad="1016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2700">
            <a:bevelT w="127000" h="127000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0" y="55228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ts val="3300"/>
              </a:lnSpc>
              <a:spcAft>
                <a:spcPct val="50000"/>
              </a:spcAft>
            </a:pPr>
            <a:r>
              <a:rPr lang="en-US" sz="43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Session </a:t>
            </a:r>
            <a:r>
              <a:rPr lang="en-US" sz="43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5</a:t>
            </a:r>
            <a:endParaRPr lang="en-US" sz="4300" b="1" spc="8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2846441"/>
            <a:ext cx="3011888" cy="3630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8143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Assisted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609600" indent="-609600">
              <a:spcAft>
                <a:spcPts val="1200"/>
              </a:spcAft>
              <a:buFontTx/>
              <a:buAutoNum type="arabicPeriod"/>
            </a:pPr>
            <a:r>
              <a:rPr lang="en-US" sz="4400" dirty="0"/>
              <a:t>Explain the word or idea</a:t>
            </a:r>
          </a:p>
          <a:p>
            <a:pPr marL="609600" indent="-609600">
              <a:spcAft>
                <a:spcPts val="1200"/>
              </a:spcAft>
              <a:buFontTx/>
              <a:buAutoNum type="arabicPeriod"/>
            </a:pPr>
            <a:r>
              <a:rPr lang="en-US" sz="4400" dirty="0"/>
              <a:t>Discuss how this applies to the loss and separation experience of children in care</a:t>
            </a:r>
          </a:p>
          <a:p>
            <a:pPr marL="609600" indent="-609600">
              <a:spcAft>
                <a:spcPts val="1200"/>
              </a:spcAft>
              <a:buFontTx/>
              <a:buAutoNum type="arabicPeriod"/>
            </a:pPr>
            <a:r>
              <a:rPr lang="en-US" sz="4400" dirty="0"/>
              <a:t>Write down questions or comments (1 per sticky note)</a:t>
            </a:r>
          </a:p>
          <a:p>
            <a:pPr marL="609600" indent="-609600">
              <a:spcAft>
                <a:spcPts val="1200"/>
              </a:spcAft>
              <a:buNone/>
            </a:pPr>
            <a:r>
              <a:rPr lang="en-US" sz="2800" b="0" dirty="0"/>
              <a:t>	</a:t>
            </a:r>
            <a:r>
              <a:rPr lang="en-US" sz="2800" b="0" dirty="0" smtClean="0"/>
              <a:t>(</a:t>
            </a:r>
            <a:r>
              <a:rPr lang="en-US" sz="2800" b="0" dirty="0"/>
              <a:t>10 minutes)</a:t>
            </a:r>
          </a:p>
          <a:p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762000" y="6248400"/>
            <a:ext cx="253152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Session 5 Activity </a:t>
            </a:r>
            <a:r>
              <a:rPr lang="en-US" dirty="0" smtClean="0"/>
              <a:t>C #2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37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ea typeface="Tahoma" pitchFamily="34" charset="0"/>
              </a:rPr>
              <a:t>When Assessing Children’s Grief…..</a:t>
            </a:r>
            <a:endParaRPr lang="en-US" dirty="0">
              <a:ea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763000" cy="5059363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ts val="32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11200" dirty="0"/>
              <a:t>Does the child speak about his parents and/or siblings?</a:t>
            </a:r>
          </a:p>
          <a:p>
            <a:pPr>
              <a:lnSpc>
                <a:spcPts val="32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11200" dirty="0" smtClean="0"/>
              <a:t>What </a:t>
            </a:r>
            <a:r>
              <a:rPr lang="en-US" sz="11200" dirty="0"/>
              <a:t>does the child say or do before and after visits?</a:t>
            </a:r>
          </a:p>
          <a:p>
            <a:pPr>
              <a:lnSpc>
                <a:spcPts val="32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11200" dirty="0" smtClean="0"/>
              <a:t>How </a:t>
            </a:r>
            <a:r>
              <a:rPr lang="en-US" sz="11200" dirty="0"/>
              <a:t>did the child behave before coming </a:t>
            </a:r>
            <a:r>
              <a:rPr lang="en-US" sz="11200" dirty="0" smtClean="0"/>
              <a:t/>
            </a:r>
            <a:br>
              <a:rPr lang="en-US" sz="11200" dirty="0" smtClean="0"/>
            </a:br>
            <a:r>
              <a:rPr lang="en-US" sz="11200" dirty="0" smtClean="0"/>
              <a:t>into </a:t>
            </a:r>
            <a:r>
              <a:rPr lang="en-US" sz="11200" dirty="0"/>
              <a:t>care?  </a:t>
            </a:r>
          </a:p>
          <a:p>
            <a:pPr>
              <a:lnSpc>
                <a:spcPts val="32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11200" dirty="0" smtClean="0"/>
              <a:t>Are </a:t>
            </a:r>
            <a:r>
              <a:rPr lang="en-US" sz="11200" dirty="0"/>
              <a:t>the child’s behaviors different now?</a:t>
            </a:r>
          </a:p>
          <a:p>
            <a:pPr>
              <a:lnSpc>
                <a:spcPts val="32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11200" dirty="0" smtClean="0"/>
              <a:t>Are </a:t>
            </a:r>
            <a:r>
              <a:rPr lang="en-US" sz="11200" dirty="0"/>
              <a:t>difficult behaviors easing or getting worse? </a:t>
            </a:r>
          </a:p>
          <a:p>
            <a:pPr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85800" y="6248400"/>
            <a:ext cx="253152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Session 5 Activity </a:t>
            </a:r>
            <a:r>
              <a:rPr lang="en-US" dirty="0" smtClean="0"/>
              <a:t>C #5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68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ts val="3400"/>
              </a:lnSpc>
            </a:pPr>
            <a:r>
              <a:rPr lang="en-US" sz="3200" dirty="0"/>
              <a:t>Four Critical Informational </a:t>
            </a:r>
            <a:r>
              <a:rPr lang="en-US" sz="3200" dirty="0" smtClean="0"/>
              <a:t>Needs</a:t>
            </a:r>
            <a:br>
              <a:rPr lang="en-US" sz="3200" dirty="0" smtClean="0"/>
            </a:br>
            <a:r>
              <a:rPr lang="en-US" sz="3200" dirty="0" smtClean="0"/>
              <a:t>of </a:t>
            </a:r>
            <a:r>
              <a:rPr lang="en-US" sz="3200" dirty="0"/>
              <a:t>Grieving Children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9037"/>
            <a:ext cx="8382000" cy="5059363"/>
          </a:xfrm>
        </p:spPr>
        <p:txBody>
          <a:bodyPr>
            <a:noAutofit/>
          </a:bodyPr>
          <a:lstStyle/>
          <a:p>
            <a:pPr marL="514350" indent="-514350">
              <a:lnSpc>
                <a:spcPts val="3800"/>
              </a:lnSpc>
              <a:spcBef>
                <a:spcPts val="1800"/>
              </a:spcBef>
              <a:spcAft>
                <a:spcPts val="600"/>
              </a:spcAft>
              <a:buAutoNum type="arabicPeriod"/>
            </a:pPr>
            <a:r>
              <a:rPr lang="en-US" sz="2800" dirty="0"/>
              <a:t>“You will be taken care of, and you are not alone.”</a:t>
            </a:r>
          </a:p>
          <a:p>
            <a:pPr marL="514350" indent="-514350">
              <a:lnSpc>
                <a:spcPts val="3800"/>
              </a:lnSpc>
              <a:spcBef>
                <a:spcPts val="1800"/>
              </a:spcBef>
              <a:spcAft>
                <a:spcPts val="600"/>
              </a:spcAft>
              <a:buAutoNum type="arabicPeriod"/>
            </a:pPr>
            <a:r>
              <a:rPr lang="en-US" sz="2800" dirty="0"/>
              <a:t>“You are not the cause of the separation.”</a:t>
            </a:r>
          </a:p>
          <a:p>
            <a:pPr marL="514350" indent="-514350">
              <a:lnSpc>
                <a:spcPts val="3800"/>
              </a:lnSpc>
              <a:spcBef>
                <a:spcPts val="1800"/>
              </a:spcBef>
              <a:spcAft>
                <a:spcPts val="600"/>
              </a:spcAft>
              <a:buAutoNum type="arabicPeriod"/>
            </a:pPr>
            <a:r>
              <a:rPr lang="en-US" sz="2800" dirty="0"/>
              <a:t>“You can always ask whatever questions you may want to ask.”</a:t>
            </a:r>
          </a:p>
          <a:p>
            <a:pPr marL="514350" indent="-514350">
              <a:lnSpc>
                <a:spcPts val="3800"/>
              </a:lnSpc>
              <a:spcBef>
                <a:spcPts val="1800"/>
              </a:spcBef>
              <a:spcAft>
                <a:spcPts val="600"/>
              </a:spcAft>
              <a:buAutoNum type="arabicPeriod"/>
            </a:pPr>
            <a:r>
              <a:rPr lang="en-US" sz="2800" dirty="0"/>
              <a:t>“This is what must happen before you can go home.”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6260068"/>
            <a:ext cx="25315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Session 5 Activity D #2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45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3400"/>
              </a:lnSpc>
            </a:pPr>
            <a:r>
              <a:rPr lang="en-US" sz="3200" dirty="0"/>
              <a:t>When Talking With a </a:t>
            </a:r>
            <a:r>
              <a:rPr lang="en-US" sz="3200" dirty="0" smtClean="0"/>
              <a:t>Child</a:t>
            </a:r>
            <a:br>
              <a:rPr lang="en-US" sz="3200" dirty="0" smtClean="0"/>
            </a:br>
            <a:r>
              <a:rPr lang="en-US" sz="3200" dirty="0" smtClean="0"/>
              <a:t>About </a:t>
            </a:r>
            <a:r>
              <a:rPr lang="en-US" sz="3200" dirty="0"/>
              <a:t>t</a:t>
            </a:r>
            <a:r>
              <a:rPr lang="en-US" sz="3200" dirty="0" smtClean="0"/>
              <a:t>he </a:t>
            </a:r>
            <a:r>
              <a:rPr lang="en-US" sz="3200" dirty="0"/>
              <a:t>Reasons for Placement…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ts val="38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9600" dirty="0">
                <a:solidFill>
                  <a:srgbClr val="8D0099"/>
                </a:solidFill>
                <a:sym typeface="Wingdings"/>
              </a:rPr>
              <a:t></a:t>
            </a:r>
            <a:r>
              <a:rPr lang="en-US" sz="9600" dirty="0">
                <a:solidFill>
                  <a:srgbClr val="FF0000"/>
                </a:solidFill>
                <a:sym typeface="Wingdings"/>
              </a:rPr>
              <a:t> </a:t>
            </a:r>
            <a:r>
              <a:rPr lang="en-US" sz="11200" dirty="0" smtClean="0"/>
              <a:t>Share </a:t>
            </a:r>
            <a:r>
              <a:rPr lang="en-US" sz="11200" dirty="0"/>
              <a:t>all available concrete information.</a:t>
            </a:r>
          </a:p>
          <a:p>
            <a:pPr>
              <a:lnSpc>
                <a:spcPts val="38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11200" dirty="0">
                <a:solidFill>
                  <a:srgbClr val="8D0099"/>
                </a:solidFill>
                <a:sym typeface="Wingdings"/>
              </a:rPr>
              <a:t></a:t>
            </a:r>
            <a:r>
              <a:rPr lang="en-US" sz="11200" dirty="0">
                <a:solidFill>
                  <a:srgbClr val="FF0000"/>
                </a:solidFill>
                <a:sym typeface="Wingdings"/>
              </a:rPr>
              <a:t> </a:t>
            </a:r>
            <a:r>
              <a:rPr lang="en-US" sz="11200" dirty="0"/>
              <a:t>Use the nonverbal and verbal helping skills listen and ask questions.</a:t>
            </a:r>
          </a:p>
          <a:p>
            <a:pPr>
              <a:lnSpc>
                <a:spcPts val="38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11200" dirty="0">
                <a:solidFill>
                  <a:srgbClr val="8D0099"/>
                </a:solidFill>
                <a:sym typeface="Wingdings"/>
              </a:rPr>
              <a:t></a:t>
            </a:r>
            <a:r>
              <a:rPr lang="en-US" sz="11200" dirty="0">
                <a:solidFill>
                  <a:srgbClr val="FF0000"/>
                </a:solidFill>
                <a:sym typeface="Wingdings"/>
              </a:rPr>
              <a:t> </a:t>
            </a:r>
            <a:r>
              <a:rPr lang="en-US" sz="11200" dirty="0"/>
              <a:t>Do not condemn or judge the parent.</a:t>
            </a:r>
          </a:p>
          <a:p>
            <a:pPr>
              <a:lnSpc>
                <a:spcPts val="38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11200" dirty="0">
                <a:solidFill>
                  <a:srgbClr val="8D0099"/>
                </a:solidFill>
                <a:sym typeface="Wingdings"/>
              </a:rPr>
              <a:t></a:t>
            </a:r>
            <a:r>
              <a:rPr lang="en-US" sz="11200" dirty="0">
                <a:solidFill>
                  <a:srgbClr val="FF0000"/>
                </a:solidFill>
                <a:sym typeface="Wingdings"/>
              </a:rPr>
              <a:t> </a:t>
            </a:r>
            <a:r>
              <a:rPr lang="en-US" sz="11200" dirty="0"/>
              <a:t>If there is something the parent must do, tell the child what it is. </a:t>
            </a:r>
          </a:p>
          <a:p>
            <a:pPr>
              <a:lnSpc>
                <a:spcPts val="38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11200" dirty="0">
                <a:solidFill>
                  <a:srgbClr val="8D0099"/>
                </a:solidFill>
                <a:sym typeface="Wingdings"/>
              </a:rPr>
              <a:t></a:t>
            </a:r>
            <a:r>
              <a:rPr lang="en-US" sz="11200" dirty="0">
                <a:solidFill>
                  <a:srgbClr val="FF0000"/>
                </a:solidFill>
                <a:sym typeface="Wingdings"/>
              </a:rPr>
              <a:t> </a:t>
            </a:r>
            <a:r>
              <a:rPr lang="en-US" sz="11200" dirty="0"/>
              <a:t>Try to find answers-or admit you have none, if that is the case.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821273" y="6248400"/>
            <a:ext cx="25315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Session 5 Activity D #6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62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Talking About Loss Activity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spcAft>
                <a:spcPts val="1200"/>
              </a:spcAft>
              <a:buFontTx/>
              <a:buAutoNum type="arabicPeriod"/>
            </a:pPr>
            <a:r>
              <a:rPr lang="en-US" sz="4400" dirty="0"/>
              <a:t>Use guidelines from Handout 3</a:t>
            </a:r>
          </a:p>
          <a:p>
            <a:pPr marL="609600" indent="-609600">
              <a:spcAft>
                <a:spcPts val="1200"/>
              </a:spcAft>
              <a:buFontTx/>
              <a:buAutoNum type="arabicPeriod"/>
            </a:pPr>
            <a:r>
              <a:rPr lang="en-US" sz="4400" dirty="0"/>
              <a:t>“Give permission” and “normalize the emotion”</a:t>
            </a:r>
          </a:p>
          <a:p>
            <a:pPr marL="609600" indent="-609600">
              <a:spcAft>
                <a:spcPts val="1200"/>
              </a:spcAft>
              <a:buFontTx/>
              <a:buAutoNum type="arabicPeriod"/>
            </a:pPr>
            <a:r>
              <a:rPr lang="en-US" sz="4400" dirty="0"/>
              <a:t>Talk with Pi about loss and separation	</a:t>
            </a:r>
          </a:p>
          <a:p>
            <a:pPr marL="609600" indent="-609600">
              <a:buNone/>
            </a:pPr>
            <a:r>
              <a:rPr lang="en-US" sz="2400" b="0" dirty="0" smtClean="0"/>
              <a:t>	(</a:t>
            </a:r>
            <a:r>
              <a:rPr lang="en-US" sz="2400" b="0" dirty="0"/>
              <a:t>10 minutes)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09600" y="6262687"/>
            <a:ext cx="294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Session 5 Activity </a:t>
            </a:r>
            <a:r>
              <a:rPr lang="en-US" dirty="0" smtClean="0"/>
              <a:t>E #1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27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Five Foster/Adoptive Family </a:t>
            </a:r>
            <a:br>
              <a:rPr lang="en-US" sz="3200" dirty="0"/>
            </a:br>
            <a:r>
              <a:rPr lang="en-US" sz="3200" dirty="0"/>
              <a:t>Role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8153400" cy="5059363"/>
          </a:xfrm>
        </p:spPr>
        <p:txBody>
          <a:bodyPr>
            <a:normAutofit/>
          </a:bodyPr>
          <a:lstStyle/>
          <a:p>
            <a:pPr marL="914400" indent="-914400">
              <a:spcAft>
                <a:spcPts val="1800"/>
              </a:spcAft>
              <a:buClrTx/>
              <a:buFont typeface="+mj-lt"/>
              <a:buAutoNum type="arabicPeriod"/>
              <a:defRPr/>
            </a:pPr>
            <a:r>
              <a:rPr lang="en-US" sz="4400" dirty="0"/>
              <a:t>Safety</a:t>
            </a:r>
          </a:p>
          <a:p>
            <a:pPr marL="514350" indent="-514350">
              <a:spcAft>
                <a:spcPts val="1800"/>
              </a:spcAft>
              <a:buClrTx/>
              <a:buFont typeface="+mj-lt"/>
              <a:buAutoNum type="arabicPeriod"/>
              <a:defRPr/>
            </a:pPr>
            <a:r>
              <a:rPr lang="en-US" sz="4400" dirty="0"/>
              <a:t> 	Child Development</a:t>
            </a:r>
          </a:p>
          <a:p>
            <a:pPr marL="514350" indent="-514350">
              <a:spcAft>
                <a:spcPts val="1800"/>
              </a:spcAft>
              <a:buClrTx/>
              <a:buFont typeface="+mj-lt"/>
              <a:buAutoNum type="arabicPeriod"/>
              <a:defRPr/>
            </a:pPr>
            <a:r>
              <a:rPr lang="en-US" sz="4400" dirty="0"/>
              <a:t> 	Emotional Security &amp; 	Attachment</a:t>
            </a:r>
          </a:p>
          <a:p>
            <a:pPr marL="514350" indent="-514350">
              <a:spcAft>
                <a:spcPts val="1800"/>
              </a:spcAft>
              <a:buClrTx/>
              <a:buFont typeface="+mj-lt"/>
              <a:buAutoNum type="arabicPeriod"/>
              <a:defRPr/>
            </a:pPr>
            <a:r>
              <a:rPr lang="en-US" sz="4400" dirty="0"/>
              <a:t> 	Reunification/Adoption</a:t>
            </a:r>
          </a:p>
          <a:p>
            <a:pPr marL="514350" indent="-514350">
              <a:spcAft>
                <a:spcPts val="1800"/>
              </a:spcAft>
              <a:buClrTx/>
              <a:buFont typeface="+mj-lt"/>
              <a:buAutoNum type="arabicPeriod"/>
              <a:defRPr/>
            </a:pPr>
            <a:r>
              <a:rPr lang="en-US" sz="4400" dirty="0"/>
              <a:t> 	Independent Living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6248400"/>
            <a:ext cx="25444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Session1 Section C #1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66294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1295400"/>
            <a:ext cx="9144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ts val="5800"/>
              </a:lnSpc>
            </a:pPr>
            <a:r>
              <a:rPr lang="en-US" sz="4800" b="1" spc="-150" dirty="0">
                <a:latin typeface="Tahoma" pitchFamily="34" charset="0"/>
                <a:ea typeface="Tahoma" pitchFamily="34" charset="0"/>
                <a:cs typeface="Tahoma" pitchFamily="34" charset="0"/>
              </a:rPr>
              <a:t>Meeting </a:t>
            </a:r>
            <a:r>
              <a:rPr lang="en-US" sz="4800" b="1" spc="-1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Needs:</a:t>
            </a:r>
            <a:br>
              <a:rPr lang="en-US" sz="4800" b="1" spc="-15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4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Supporting Reunification Through </a:t>
            </a:r>
            <a:r>
              <a:rPr lang="en-US" sz="4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Visits</a:t>
            </a:r>
            <a:endParaRPr lang="en-US" sz="4800" b="1" i="1" spc="-15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768600" y="228600"/>
            <a:ext cx="3530600" cy="932688"/>
          </a:xfrm>
          <a:prstGeom prst="roundRect">
            <a:avLst/>
          </a:prstGeom>
          <a:solidFill>
            <a:srgbClr val="8D0099"/>
          </a:solidFill>
          <a:ln w="12700">
            <a:solidFill>
              <a:srgbClr val="990099"/>
            </a:solidFill>
          </a:ln>
          <a:effectLst>
            <a:outerShdw blurRad="1016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2700">
            <a:bevelT w="127000" h="127000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0" y="55228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ts val="3300"/>
              </a:lnSpc>
              <a:spcAft>
                <a:spcPct val="50000"/>
              </a:spcAft>
            </a:pPr>
            <a:r>
              <a:rPr lang="en-US" sz="43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Session </a:t>
            </a:r>
            <a:r>
              <a:rPr lang="en-US" sz="43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6</a:t>
            </a:r>
            <a:endParaRPr lang="en-US" sz="4300" b="1" spc="8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3746128"/>
            <a:ext cx="4052513" cy="2502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98110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/>
              <a:t>Case Study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in groups of three</a:t>
            </a:r>
          </a:p>
          <a:p>
            <a:r>
              <a:rPr lang="en-US" dirty="0"/>
              <a:t>Use Handouts 4 and 5</a:t>
            </a:r>
          </a:p>
          <a:p>
            <a:r>
              <a:rPr lang="en-US" dirty="0"/>
              <a:t>Complete Worksheets 2,3, and 4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sz="2400" b="0" dirty="0" smtClean="0"/>
              <a:t>    (</a:t>
            </a:r>
            <a:r>
              <a:rPr lang="en-US" sz="2400" b="0" dirty="0"/>
              <a:t>7 minutes each)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757897" y="6260068"/>
            <a:ext cx="251870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Session 6 Activity </a:t>
            </a:r>
            <a:r>
              <a:rPr lang="en-US" dirty="0" smtClean="0"/>
              <a:t>E #3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77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66294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1295400"/>
            <a:ext cx="9144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ts val="5800"/>
              </a:lnSpc>
            </a:pPr>
            <a:r>
              <a:rPr lang="en-US" sz="4800" b="1" spc="-150" dirty="0">
                <a:latin typeface="Tahoma" pitchFamily="34" charset="0"/>
                <a:ea typeface="Tahoma" pitchFamily="34" charset="0"/>
                <a:cs typeface="Tahoma" pitchFamily="34" charset="0"/>
              </a:rPr>
              <a:t>Meeting </a:t>
            </a:r>
            <a:r>
              <a:rPr lang="en-US" sz="4800" b="1" spc="-1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Needs:</a:t>
            </a:r>
            <a:br>
              <a:rPr lang="en-US" sz="4800" b="1" spc="-15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4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Providing Safety</a:t>
            </a:r>
            <a:endParaRPr lang="en-US" sz="4800" b="1" i="1" spc="-15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768600" y="228600"/>
            <a:ext cx="3530600" cy="932688"/>
          </a:xfrm>
          <a:prstGeom prst="roundRect">
            <a:avLst/>
          </a:prstGeom>
          <a:solidFill>
            <a:srgbClr val="8D0099"/>
          </a:solidFill>
          <a:ln w="12700">
            <a:solidFill>
              <a:srgbClr val="990099"/>
            </a:solidFill>
          </a:ln>
          <a:effectLst>
            <a:outerShdw blurRad="1016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2700">
            <a:bevelT w="127000" h="127000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0" y="55228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ts val="3300"/>
              </a:lnSpc>
              <a:spcAft>
                <a:spcPct val="50000"/>
              </a:spcAft>
            </a:pPr>
            <a:r>
              <a:rPr lang="en-US" sz="43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Session </a:t>
            </a:r>
            <a:r>
              <a:rPr lang="en-US" sz="43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7</a:t>
            </a:r>
            <a:endParaRPr lang="en-US" sz="4300" b="1" spc="8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94430" y="3047357"/>
            <a:ext cx="3453970" cy="3353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1191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Safety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189037"/>
            <a:ext cx="7620000" cy="5059363"/>
          </a:xfrm>
        </p:spPr>
        <p:txBody>
          <a:bodyPr/>
          <a:lstStyle/>
          <a:p>
            <a:pPr marL="0" indent="0">
              <a:lnSpc>
                <a:spcPts val="5000"/>
              </a:lnSpc>
              <a:buNone/>
            </a:pPr>
            <a:r>
              <a:rPr lang="en-US" sz="4400" dirty="0"/>
              <a:t>A central listing of conditions and behaviors and their effects on children that are used by caseworkers to assess family situations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62697" y="6260068"/>
            <a:ext cx="25187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Session 6 Activity E #5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70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Protecting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ts val="4800"/>
              </a:lnSpc>
              <a:buNone/>
            </a:pPr>
            <a:r>
              <a:rPr lang="en-US" sz="4400" dirty="0"/>
              <a:t>Strengths, attributes, circumstances, abilities, and/or resources that the parent or caregiver uses to promote and support the child’s safety in the currently </a:t>
            </a:r>
            <a:r>
              <a:rPr lang="en-US" sz="4400" dirty="0" smtClean="0"/>
              <a:t>living arrangement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57897" y="6260068"/>
            <a:ext cx="25187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Session 6 Activity E #6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97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3200" dirty="0"/>
              <a:t>Safety Intervention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9037"/>
            <a:ext cx="8153400" cy="4754563"/>
          </a:xfrm>
        </p:spPr>
        <p:txBody>
          <a:bodyPr>
            <a:normAutofit/>
          </a:bodyPr>
          <a:lstStyle/>
          <a:p>
            <a:pPr marL="0" indent="0">
              <a:lnSpc>
                <a:spcPts val="4800"/>
              </a:lnSpc>
              <a:buNone/>
            </a:pPr>
            <a:r>
              <a:rPr lang="en-US" sz="4400" dirty="0"/>
              <a:t>Reponses to protect a </a:t>
            </a:r>
            <a:r>
              <a:rPr lang="en-US" sz="4400" dirty="0" smtClean="0"/>
              <a:t>child and </a:t>
            </a:r>
            <a:r>
              <a:rPr lang="en-US" sz="4400" dirty="0"/>
              <a:t>control any immediate danger to the child. </a:t>
            </a:r>
          </a:p>
          <a:p>
            <a:pPr marL="0" indent="0">
              <a:lnSpc>
                <a:spcPts val="4800"/>
              </a:lnSpc>
              <a:buNone/>
            </a:pPr>
            <a:r>
              <a:rPr lang="en-US" sz="4400" dirty="0" smtClean="0"/>
              <a:t>The </a:t>
            </a:r>
            <a:r>
              <a:rPr lang="en-US" sz="4400" dirty="0"/>
              <a:t>actions are intended to be temporary.</a:t>
            </a:r>
          </a:p>
          <a:p>
            <a:pPr marL="0" indent="0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5497" y="6260068"/>
            <a:ext cx="25187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Session 6 Activity E #7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41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>
              <a:lnSpc>
                <a:spcPts val="3400"/>
              </a:lnSpc>
            </a:pPr>
            <a:r>
              <a:rPr lang="en-US" sz="3200" dirty="0">
                <a:ea typeface="Tahoma" pitchFamily="34" charset="0"/>
              </a:rPr>
              <a:t>Safety Concerns </a:t>
            </a:r>
            <a:br>
              <a:rPr lang="en-US" sz="3200" dirty="0">
                <a:ea typeface="Tahoma" pitchFamily="34" charset="0"/>
              </a:rPr>
            </a:br>
            <a:r>
              <a:rPr lang="en-US" sz="3200" dirty="0">
                <a:ea typeface="Tahoma" pitchFamily="34" charset="0"/>
              </a:rPr>
              <a:t>in the Foster Home:</a:t>
            </a:r>
            <a:endParaRPr lang="en-US" dirty="0">
              <a:ea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467600" cy="4648200"/>
          </a:xfrm>
        </p:spPr>
        <p:txBody>
          <a:bodyPr>
            <a:noAutofit/>
          </a:bodyPr>
          <a:lstStyle/>
          <a:p>
            <a:r>
              <a:rPr lang="en-US" sz="4400" dirty="0" smtClean="0">
                <a:ea typeface="Tahoma" pitchFamily="34" charset="0"/>
              </a:rPr>
              <a:t>Child</a:t>
            </a:r>
            <a:endParaRPr lang="en-US" sz="4400" dirty="0">
              <a:ea typeface="Tahoma" pitchFamily="34" charset="0"/>
            </a:endParaRPr>
          </a:p>
          <a:p>
            <a:r>
              <a:rPr lang="en-US" sz="4400" dirty="0" smtClean="0">
                <a:ea typeface="Tahoma" pitchFamily="34" charset="0"/>
              </a:rPr>
              <a:t>Other </a:t>
            </a:r>
            <a:r>
              <a:rPr lang="en-US" sz="4400" dirty="0">
                <a:ea typeface="Tahoma" pitchFamily="34" charset="0"/>
              </a:rPr>
              <a:t>members </a:t>
            </a:r>
            <a:r>
              <a:rPr lang="en-US" sz="4400" dirty="0" smtClean="0">
                <a:ea typeface="Tahoma" pitchFamily="34" charset="0"/>
              </a:rPr>
              <a:t>of</a:t>
            </a:r>
            <a:br>
              <a:rPr lang="en-US" sz="4400" dirty="0" smtClean="0">
                <a:ea typeface="Tahoma" pitchFamily="34" charset="0"/>
              </a:rPr>
            </a:br>
            <a:r>
              <a:rPr lang="en-US" sz="4400" dirty="0" smtClean="0">
                <a:ea typeface="Tahoma" pitchFamily="34" charset="0"/>
              </a:rPr>
              <a:t>the </a:t>
            </a:r>
            <a:r>
              <a:rPr lang="en-US" sz="4400" dirty="0">
                <a:ea typeface="Tahoma" pitchFamily="34" charset="0"/>
              </a:rPr>
              <a:t>foster </a:t>
            </a:r>
            <a:r>
              <a:rPr lang="en-US" sz="4400" dirty="0" smtClean="0">
                <a:ea typeface="Tahoma" pitchFamily="34" charset="0"/>
              </a:rPr>
              <a:t>family</a:t>
            </a:r>
            <a:endParaRPr lang="en-US" sz="4400" dirty="0">
              <a:ea typeface="Tahoma" pitchFamily="34" charset="0"/>
            </a:endParaRPr>
          </a:p>
          <a:p>
            <a:r>
              <a:rPr lang="en-US" sz="4400" dirty="0" smtClean="0">
                <a:ea typeface="Tahoma" pitchFamily="34" charset="0"/>
              </a:rPr>
              <a:t>Community </a:t>
            </a:r>
            <a:r>
              <a:rPr lang="en-US" sz="4400" dirty="0">
                <a:ea typeface="Tahoma" pitchFamily="34" charset="0"/>
              </a:rPr>
              <a:t>at large</a:t>
            </a:r>
          </a:p>
          <a:p>
            <a:endParaRPr lang="en-US" sz="4400" dirty="0">
              <a:ea typeface="Tahoma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4097" y="6248400"/>
            <a:ext cx="25187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Session 6 Activity E #1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96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ea typeface="Tahoma" pitchFamily="34" charset="0"/>
              </a:rPr>
              <a:t>Protecting Factors</a:t>
            </a:r>
            <a:endParaRPr lang="en-US" dirty="0">
              <a:ea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ts val="4800"/>
              </a:lnSpc>
              <a:buNone/>
            </a:pPr>
            <a:r>
              <a:rPr lang="en-US" sz="4400" dirty="0"/>
              <a:t>A </a:t>
            </a:r>
            <a:r>
              <a:rPr lang="en-US" sz="4400" u="sng" dirty="0"/>
              <a:t>strength</a:t>
            </a:r>
            <a:r>
              <a:rPr lang="en-US" sz="4400" dirty="0"/>
              <a:t> that a foster parent uses to keep a child, the foster family, and/or the larger community around them safe</a:t>
            </a:r>
            <a:r>
              <a:rPr lang="en-US" sz="4400" dirty="0" smtClean="0"/>
              <a:t>.</a:t>
            </a:r>
            <a:endParaRPr lang="en-US" sz="4400" dirty="0"/>
          </a:p>
        </p:txBody>
      </p:sp>
      <p:sp>
        <p:nvSpPr>
          <p:cNvPr id="4" name="Rectangle 3"/>
          <p:cNvSpPr/>
          <p:nvPr/>
        </p:nvSpPr>
        <p:spPr>
          <a:xfrm>
            <a:off x="457200" y="6260068"/>
            <a:ext cx="25187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Session 6 Activity E #3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79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ea typeface="Tahoma" pitchFamily="34" charset="0"/>
              </a:rPr>
              <a:t>Protecting Factors</a:t>
            </a:r>
            <a:endParaRPr lang="en-US" dirty="0">
              <a:ea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89037"/>
            <a:ext cx="8458200" cy="5059363"/>
          </a:xfrm>
        </p:spPr>
        <p:txBody>
          <a:bodyPr>
            <a:noAutofit/>
          </a:bodyPr>
          <a:lstStyle/>
          <a:p>
            <a:pPr>
              <a:lnSpc>
                <a:spcPts val="4000"/>
              </a:lnSpc>
            </a:pPr>
            <a:r>
              <a:rPr lang="en-US" sz="3600" dirty="0" smtClean="0"/>
              <a:t>a </a:t>
            </a:r>
            <a:r>
              <a:rPr lang="en-US" sz="3600" dirty="0"/>
              <a:t>foster home that meets all the applicable </a:t>
            </a:r>
            <a:r>
              <a:rPr lang="en-US" sz="3600" dirty="0">
                <a:solidFill>
                  <a:srgbClr val="7030A0"/>
                </a:solidFill>
              </a:rPr>
              <a:t>licensing requirements</a:t>
            </a:r>
            <a:r>
              <a:rPr lang="en-US" sz="3600" dirty="0"/>
              <a:t>. </a:t>
            </a:r>
          </a:p>
          <a:p>
            <a:pPr>
              <a:lnSpc>
                <a:spcPts val="4000"/>
              </a:lnSpc>
            </a:pPr>
            <a:r>
              <a:rPr lang="en-US" sz="3600" dirty="0" smtClean="0"/>
              <a:t>Foster </a:t>
            </a:r>
            <a:r>
              <a:rPr lang="en-US" sz="3600" dirty="0"/>
              <a:t>parents who have appropriate </a:t>
            </a:r>
            <a:r>
              <a:rPr lang="en-US" sz="3600" dirty="0">
                <a:solidFill>
                  <a:srgbClr val="7030A0"/>
                </a:solidFill>
              </a:rPr>
              <a:t>resources and supports</a:t>
            </a:r>
            <a:r>
              <a:rPr lang="en-US" sz="3600" dirty="0"/>
              <a:t> to meet a child’s needs. </a:t>
            </a:r>
          </a:p>
          <a:p>
            <a:pPr>
              <a:lnSpc>
                <a:spcPts val="4000"/>
              </a:lnSpc>
            </a:pPr>
            <a:r>
              <a:rPr lang="en-US" sz="3600" dirty="0" smtClean="0"/>
              <a:t>Foster </a:t>
            </a:r>
            <a:r>
              <a:rPr lang="en-US" sz="3600" dirty="0"/>
              <a:t>parents who have been appropriately </a:t>
            </a:r>
            <a:r>
              <a:rPr lang="en-US" sz="3600" dirty="0">
                <a:solidFill>
                  <a:srgbClr val="7030A0"/>
                </a:solidFill>
              </a:rPr>
              <a:t>trained</a:t>
            </a:r>
            <a:r>
              <a:rPr lang="en-US" sz="3600" dirty="0"/>
              <a:t> to meet a child’s special needs. </a:t>
            </a:r>
          </a:p>
          <a:p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685800" y="6260068"/>
            <a:ext cx="25187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Session 6 Activity E #3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12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Safety Message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5438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ea typeface="Tahoma" pitchFamily="34" charset="0"/>
              </a:rPr>
              <a:t>The things we say and the information we give children about their </a:t>
            </a:r>
            <a:r>
              <a:rPr lang="en-US" sz="4400" u="sng" dirty="0">
                <a:ea typeface="Tahoma" pitchFamily="34" charset="0"/>
              </a:rPr>
              <a:t>right to be safe</a:t>
            </a:r>
            <a:r>
              <a:rPr lang="en-US" sz="4400" dirty="0">
                <a:ea typeface="Tahoma" pitchFamily="34" charset="0"/>
              </a:rPr>
              <a:t>. </a:t>
            </a:r>
          </a:p>
          <a:p>
            <a:endParaRPr lang="en-US" dirty="0">
              <a:ea typeface="Tahom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6260068"/>
            <a:ext cx="25187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Session 6 Activity F #1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94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Patchwork Quilt Directions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1"/>
            <a:ext cx="7988829" cy="4114799"/>
          </a:xfrm>
        </p:spPr>
        <p:txBody>
          <a:bodyPr>
            <a:normAutofit fontScale="85000" lnSpcReduction="10000"/>
          </a:bodyPr>
          <a:lstStyle/>
          <a:p>
            <a:pPr marL="609600" indent="-609600">
              <a:buFontTx/>
              <a:buAutoNum type="arabicPeriod"/>
            </a:pPr>
            <a:r>
              <a:rPr lang="en-US" dirty="0"/>
              <a:t>Work in small groups</a:t>
            </a:r>
          </a:p>
          <a:p>
            <a:pPr marL="609600" indent="-609600">
              <a:buFontTx/>
              <a:buAutoNum type="arabicPeriod"/>
            </a:pPr>
            <a:r>
              <a:rPr lang="en-US" dirty="0"/>
              <a:t>Create a patch for each Outcome</a:t>
            </a:r>
          </a:p>
          <a:p>
            <a:pPr marL="609600" indent="-609600">
              <a:buFontTx/>
              <a:buAutoNum type="arabicPeriod"/>
            </a:pPr>
            <a:r>
              <a:rPr lang="en-US" dirty="0"/>
              <a:t>Work together on each patch</a:t>
            </a:r>
          </a:p>
          <a:p>
            <a:pPr marL="609600" indent="-609600">
              <a:buFontTx/>
              <a:buAutoNum type="arabicPeriod"/>
            </a:pPr>
            <a:r>
              <a:rPr lang="en-US" dirty="0"/>
              <a:t>Finish the Quilt in 15 minutes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17642" y="6248400"/>
            <a:ext cx="258275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Session 1 Section </a:t>
            </a:r>
            <a:r>
              <a:rPr lang="en-US" dirty="0" smtClean="0"/>
              <a:t>C #3</a:t>
            </a:r>
            <a:endParaRPr lang="en-US" dirty="0"/>
          </a:p>
        </p:txBody>
      </p:sp>
      <p:pic>
        <p:nvPicPr>
          <p:cNvPr id="5" name="Picture 5" descr="j0154958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1790539"/>
            <a:ext cx="1916113" cy="1714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Message Role Play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609600" indent="-609600">
              <a:spcAft>
                <a:spcPts val="1800"/>
              </a:spcAft>
              <a:buFontTx/>
              <a:buAutoNum type="arabicPeriod"/>
            </a:pPr>
            <a:r>
              <a:rPr lang="en-US" sz="14400" dirty="0"/>
              <a:t>Divide into Groups of three</a:t>
            </a:r>
          </a:p>
          <a:p>
            <a:pPr marL="609600" indent="-609600">
              <a:spcAft>
                <a:spcPts val="1800"/>
              </a:spcAft>
              <a:buFontTx/>
              <a:buAutoNum type="arabicPeriod"/>
            </a:pPr>
            <a:r>
              <a:rPr lang="en-US" sz="14400" dirty="0"/>
              <a:t>Using Handout 5 as a guide</a:t>
            </a:r>
          </a:p>
          <a:p>
            <a:pPr marL="609600" indent="-609600">
              <a:spcAft>
                <a:spcPts val="1800"/>
              </a:spcAft>
              <a:buFontTx/>
              <a:buAutoNum type="arabicPeriod"/>
            </a:pPr>
            <a:r>
              <a:rPr lang="en-US" sz="14400" dirty="0"/>
              <a:t>Take on a role: child, foster parent or observer</a:t>
            </a:r>
          </a:p>
          <a:p>
            <a:pPr marL="609600" indent="-609600">
              <a:spcAft>
                <a:spcPts val="1800"/>
              </a:spcAft>
              <a:buFontTx/>
              <a:buAutoNum type="arabicPeriod"/>
            </a:pPr>
            <a:r>
              <a:rPr lang="en-US" sz="14400" dirty="0"/>
              <a:t>Observers give feedback</a:t>
            </a:r>
          </a:p>
          <a:p>
            <a:pPr marL="609600" indent="-609600">
              <a:spcAft>
                <a:spcPts val="1800"/>
              </a:spcAft>
              <a:buNone/>
            </a:pPr>
            <a:r>
              <a:rPr lang="en-US" sz="9600" b="0" dirty="0"/>
              <a:t>	(8 minutes)</a:t>
            </a:r>
          </a:p>
          <a:p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762000" y="6248400"/>
            <a:ext cx="24545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Session 7Activity </a:t>
            </a:r>
            <a:r>
              <a:rPr lang="en-US" dirty="0" smtClean="0"/>
              <a:t>F #5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03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66294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1295400"/>
            <a:ext cx="9144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ts val="5800"/>
              </a:lnSpc>
            </a:pPr>
            <a:r>
              <a:rPr lang="en-US" sz="4800" b="1" spc="-150" dirty="0">
                <a:latin typeface="Tahoma" pitchFamily="34" charset="0"/>
                <a:ea typeface="Tahoma" pitchFamily="34" charset="0"/>
                <a:cs typeface="Tahoma" pitchFamily="34" charset="0"/>
              </a:rPr>
              <a:t>Meeting </a:t>
            </a:r>
            <a:r>
              <a:rPr lang="en-US" sz="4800" b="1" spc="-1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Needs:</a:t>
            </a:r>
            <a:br>
              <a:rPr lang="en-US" sz="4800" b="1" spc="-15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4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Preparing Youth for Independent Living</a:t>
            </a:r>
            <a:endParaRPr lang="en-US" sz="4800" b="1" i="1" spc="-15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768600" y="228600"/>
            <a:ext cx="3530600" cy="932688"/>
          </a:xfrm>
          <a:prstGeom prst="roundRect">
            <a:avLst/>
          </a:prstGeom>
          <a:solidFill>
            <a:srgbClr val="8D0099"/>
          </a:solidFill>
          <a:ln w="12700">
            <a:solidFill>
              <a:srgbClr val="990099"/>
            </a:solidFill>
          </a:ln>
          <a:effectLst>
            <a:outerShdw blurRad="1016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2700">
            <a:bevelT w="127000" h="127000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0" y="55228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ts val="3300"/>
              </a:lnSpc>
              <a:spcAft>
                <a:spcPct val="50000"/>
              </a:spcAft>
            </a:pPr>
            <a:r>
              <a:rPr lang="en-US" sz="43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Session </a:t>
            </a:r>
            <a:r>
              <a:rPr lang="en-US" sz="43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8</a:t>
            </a:r>
            <a:endParaRPr lang="en-US" sz="4300" b="1" spc="8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3657600"/>
            <a:ext cx="1838325" cy="2886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22227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0" y="685800"/>
            <a:ext cx="7162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72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Assessment</a:t>
            </a:r>
            <a:r>
              <a:rPr lang="en-US" sz="48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is the process of obtaining and </a:t>
            </a:r>
            <a:r>
              <a:rPr lang="en-US" sz="4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4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4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then </a:t>
            </a:r>
            <a:r>
              <a:rPr lang="en-US" sz="4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analyzing information before making a decision.</a:t>
            </a: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1933573"/>
            <a:ext cx="1932144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1291297" y="6260068"/>
            <a:ext cx="25187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Session 8 Activity C #1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01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7030A0"/>
                </a:solidFill>
              </a:rPr>
              <a:t>Four Areas of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059363"/>
          </a:xfrm>
          <a:ln>
            <a:solidFill>
              <a:srgbClr val="7030A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ts val="42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3600" dirty="0">
                <a:solidFill>
                  <a:srgbClr val="7030A0"/>
                </a:solidFill>
              </a:rPr>
              <a:t>Basic Skills: </a:t>
            </a:r>
            <a:r>
              <a:rPr lang="en-US" sz="3200" dirty="0"/>
              <a:t>reading, writing, math</a:t>
            </a:r>
          </a:p>
          <a:p>
            <a:pPr marL="0" indent="0">
              <a:lnSpc>
                <a:spcPts val="42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3600" dirty="0">
                <a:solidFill>
                  <a:srgbClr val="7030A0"/>
                </a:solidFill>
              </a:rPr>
              <a:t>Employment skills: </a:t>
            </a:r>
            <a:r>
              <a:rPr lang="en-US" sz="3200" dirty="0"/>
              <a:t>ability to find </a:t>
            </a:r>
            <a:r>
              <a:rPr lang="en-US" sz="3200" dirty="0" smtClean="0"/>
              <a:t>and keep </a:t>
            </a:r>
            <a:r>
              <a:rPr lang="en-US" sz="3200" dirty="0"/>
              <a:t>a </a:t>
            </a:r>
            <a:r>
              <a:rPr lang="en-US" sz="3200" dirty="0" smtClean="0"/>
              <a:t>job</a:t>
            </a:r>
          </a:p>
          <a:p>
            <a:pPr marL="0" indent="0">
              <a:lnSpc>
                <a:spcPts val="42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3600" dirty="0" smtClean="0">
                <a:solidFill>
                  <a:srgbClr val="7030A0"/>
                </a:solidFill>
              </a:rPr>
              <a:t>Social </a:t>
            </a:r>
            <a:r>
              <a:rPr lang="en-US" sz="3600" dirty="0">
                <a:solidFill>
                  <a:srgbClr val="7030A0"/>
                </a:solidFill>
              </a:rPr>
              <a:t>Relationship Skills: </a:t>
            </a:r>
            <a:r>
              <a:rPr lang="en-US" sz="3200" dirty="0"/>
              <a:t>ability to get </a:t>
            </a:r>
            <a:r>
              <a:rPr lang="en-US" sz="3200" dirty="0" smtClean="0"/>
              <a:t>along with </a:t>
            </a:r>
            <a:r>
              <a:rPr lang="en-US" sz="3200" dirty="0"/>
              <a:t>others</a:t>
            </a:r>
          </a:p>
          <a:p>
            <a:pPr marL="0" indent="0">
              <a:lnSpc>
                <a:spcPts val="42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3600" dirty="0">
                <a:solidFill>
                  <a:srgbClr val="7030A0"/>
                </a:solidFill>
              </a:rPr>
              <a:t>Daily Living Skills: </a:t>
            </a:r>
            <a:r>
              <a:rPr lang="en-US" sz="3200" dirty="0" smtClean="0"/>
              <a:t>money management</a:t>
            </a:r>
            <a:r>
              <a:rPr lang="en-US" sz="3200" dirty="0"/>
              <a:t>, </a:t>
            </a:r>
            <a:r>
              <a:rPr lang="en-US" sz="3200" dirty="0" smtClean="0"/>
              <a:t>cooking,</a:t>
            </a:r>
            <a:r>
              <a:rPr lang="en-US" sz="3200" dirty="0"/>
              <a:t> </a:t>
            </a:r>
            <a:r>
              <a:rPr lang="en-US" sz="3200" dirty="0" smtClean="0"/>
              <a:t>personal </a:t>
            </a:r>
            <a:r>
              <a:rPr lang="en-US" sz="3200" dirty="0"/>
              <a:t>care, </a:t>
            </a:r>
            <a:r>
              <a:rPr lang="en-US" sz="3200" dirty="0" smtClean="0"/>
              <a:t>laundry, transportation </a:t>
            </a:r>
            <a:r>
              <a:rPr lang="en-US" sz="3200" dirty="0"/>
              <a:t>needs</a:t>
            </a:r>
          </a:p>
          <a:p>
            <a:pPr marL="0" indent="0">
              <a:lnSpc>
                <a:spcPts val="4200"/>
              </a:lnSpc>
              <a:spcBef>
                <a:spcPts val="600"/>
              </a:spcBef>
            </a:pP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440273" y="6248400"/>
            <a:ext cx="25315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Session 8 Activity C #3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65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Youth Assessment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609600" indent="-609600">
              <a:spcAft>
                <a:spcPts val="1800"/>
              </a:spcAft>
              <a:buFontTx/>
              <a:buAutoNum type="arabicPeriod"/>
            </a:pPr>
            <a:r>
              <a:rPr lang="en-US" dirty="0"/>
              <a:t>Draw 2 columns on a sheet of paper</a:t>
            </a:r>
          </a:p>
          <a:p>
            <a:pPr marL="609600" indent="-609600">
              <a:spcAft>
                <a:spcPts val="1800"/>
              </a:spcAft>
              <a:buFontTx/>
              <a:buAutoNum type="arabicPeriod"/>
            </a:pPr>
            <a:r>
              <a:rPr lang="en-US" dirty="0"/>
              <a:t>At left: write “Information Needed”</a:t>
            </a:r>
          </a:p>
          <a:p>
            <a:pPr marL="609600" indent="-609600">
              <a:spcAft>
                <a:spcPts val="1800"/>
              </a:spcAft>
              <a:buFontTx/>
              <a:buAutoNum type="arabicPeriod"/>
            </a:pPr>
            <a:r>
              <a:rPr lang="en-US" dirty="0"/>
              <a:t>At right: write “How Obtained”</a:t>
            </a:r>
          </a:p>
          <a:p>
            <a:pPr marL="609600" indent="-609600">
              <a:spcAft>
                <a:spcPts val="1800"/>
              </a:spcAft>
              <a:buFontTx/>
              <a:buAutoNum type="arabicPeriod"/>
            </a:pPr>
            <a:r>
              <a:rPr lang="en-US" dirty="0"/>
              <a:t>Record responses</a:t>
            </a:r>
          </a:p>
          <a:p>
            <a:pPr marL="609600" indent="-609600">
              <a:spcAft>
                <a:spcPts val="1800"/>
              </a:spcAft>
              <a:buNone/>
            </a:pPr>
            <a:r>
              <a:rPr lang="en-US" b="0" dirty="0"/>
              <a:t>	</a:t>
            </a:r>
            <a:r>
              <a:rPr lang="en-US" sz="3400" b="0" dirty="0"/>
              <a:t>(10 minutes</a:t>
            </a:r>
            <a:r>
              <a:rPr lang="en-US" sz="3400" b="0" dirty="0" smtClean="0"/>
              <a:t>)</a:t>
            </a:r>
            <a:endParaRPr lang="en-US" sz="3400" b="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57200" y="6260068"/>
            <a:ext cx="253152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Session 8 Activity </a:t>
            </a:r>
            <a:r>
              <a:rPr lang="en-US" dirty="0" smtClean="0"/>
              <a:t>C #4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87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The Six Steps of Problem Solving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609600" indent="-609600">
              <a:spcAft>
                <a:spcPts val="1800"/>
              </a:spcAft>
              <a:buFontTx/>
              <a:buAutoNum type="arabicPeriod"/>
            </a:pPr>
            <a:r>
              <a:rPr lang="en-US" sz="12800" dirty="0"/>
              <a:t>Set the stage.</a:t>
            </a:r>
          </a:p>
          <a:p>
            <a:pPr marL="609600" indent="-609600">
              <a:spcAft>
                <a:spcPts val="1800"/>
              </a:spcAft>
              <a:buFontTx/>
              <a:buAutoNum type="arabicPeriod"/>
            </a:pPr>
            <a:r>
              <a:rPr lang="en-US" sz="12800" dirty="0"/>
              <a:t>Define the problem.</a:t>
            </a:r>
          </a:p>
          <a:p>
            <a:pPr marL="609600" indent="-609600">
              <a:spcAft>
                <a:spcPts val="1800"/>
              </a:spcAft>
              <a:buFontTx/>
              <a:buAutoNum type="arabicPeriod"/>
            </a:pPr>
            <a:r>
              <a:rPr lang="en-US" sz="12800" dirty="0"/>
              <a:t>Brainstorm possible solutions.</a:t>
            </a:r>
          </a:p>
          <a:p>
            <a:pPr marL="609600" indent="-609600">
              <a:spcAft>
                <a:spcPts val="1800"/>
              </a:spcAft>
              <a:buFontTx/>
              <a:buAutoNum type="arabicPeriod"/>
            </a:pPr>
            <a:r>
              <a:rPr lang="en-US" sz="12800" dirty="0"/>
              <a:t>Choose a solution.</a:t>
            </a:r>
          </a:p>
          <a:p>
            <a:pPr marL="609600" indent="-609600">
              <a:spcAft>
                <a:spcPts val="1800"/>
              </a:spcAft>
              <a:buFontTx/>
              <a:buAutoNum type="arabicPeriod"/>
            </a:pPr>
            <a:r>
              <a:rPr lang="en-US" sz="12800" dirty="0"/>
              <a:t>Put the solution to work.</a:t>
            </a:r>
          </a:p>
          <a:p>
            <a:pPr marL="609600" indent="-609600">
              <a:spcAft>
                <a:spcPts val="1800"/>
              </a:spcAft>
              <a:buFontTx/>
              <a:buAutoNum type="arabicPeriod"/>
            </a:pPr>
            <a:r>
              <a:rPr lang="en-US" sz="12800" dirty="0"/>
              <a:t>Evaluate the solution.</a:t>
            </a:r>
          </a:p>
          <a:p>
            <a:pPr marL="609600" indent="-609600">
              <a:buNone/>
            </a:pPr>
            <a:r>
              <a:rPr lang="en-US" sz="4800" dirty="0"/>
              <a:t> </a:t>
            </a:r>
          </a:p>
          <a:p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33353" y="6260068"/>
            <a:ext cx="259564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Session </a:t>
            </a:r>
            <a:r>
              <a:rPr lang="en-US" dirty="0" smtClean="0"/>
              <a:t>8  </a:t>
            </a:r>
            <a:r>
              <a:rPr lang="en-US" dirty="0"/>
              <a:t>Activity </a:t>
            </a:r>
            <a:r>
              <a:rPr lang="en-US" dirty="0" smtClean="0"/>
              <a:t>D #3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35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Teaching Steps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ts val="3600"/>
              </a:lnSpc>
              <a:spcAft>
                <a:spcPts val="1200"/>
              </a:spcAft>
              <a:buNone/>
            </a:pPr>
            <a:r>
              <a:rPr lang="en-US" sz="11200" u="sng" dirty="0"/>
              <a:t>Individually</a:t>
            </a:r>
            <a:r>
              <a:rPr lang="en-US" sz="11200" dirty="0"/>
              <a:t>:</a:t>
            </a:r>
          </a:p>
          <a:p>
            <a:pPr>
              <a:lnSpc>
                <a:spcPts val="3600"/>
              </a:lnSpc>
              <a:spcAft>
                <a:spcPts val="1200"/>
              </a:spcAft>
            </a:pPr>
            <a:r>
              <a:rPr lang="en-US" sz="11200" dirty="0"/>
              <a:t>Identify the steps necessary</a:t>
            </a:r>
          </a:p>
          <a:p>
            <a:pPr>
              <a:lnSpc>
                <a:spcPts val="3600"/>
              </a:lnSpc>
            </a:pPr>
            <a:r>
              <a:rPr lang="en-US" sz="11200" dirty="0"/>
              <a:t>Write each step on a separate “sticky” note</a:t>
            </a:r>
          </a:p>
          <a:p>
            <a:pPr>
              <a:lnSpc>
                <a:spcPts val="3800"/>
              </a:lnSpc>
              <a:spcAft>
                <a:spcPts val="1200"/>
              </a:spcAft>
              <a:buNone/>
            </a:pPr>
            <a:r>
              <a:rPr lang="en-US" sz="11200" u="sng" dirty="0"/>
              <a:t>As a group</a:t>
            </a:r>
            <a:r>
              <a:rPr lang="en-US" sz="11200" dirty="0"/>
              <a:t>: </a:t>
            </a:r>
          </a:p>
          <a:p>
            <a:pPr>
              <a:lnSpc>
                <a:spcPts val="3800"/>
              </a:lnSpc>
              <a:spcAft>
                <a:spcPts val="1200"/>
              </a:spcAft>
            </a:pPr>
            <a:r>
              <a:rPr lang="en-US" sz="11200" dirty="0"/>
              <a:t>Place the “sticky” notes in correct order</a:t>
            </a:r>
          </a:p>
          <a:p>
            <a:pPr>
              <a:lnSpc>
                <a:spcPts val="3800"/>
              </a:lnSpc>
              <a:spcAft>
                <a:spcPts val="1200"/>
              </a:spcAft>
            </a:pPr>
            <a:r>
              <a:rPr lang="en-US" sz="11200" dirty="0"/>
              <a:t>Discard any </a:t>
            </a:r>
            <a:r>
              <a:rPr lang="en-US" sz="11200" dirty="0" smtClean="0"/>
              <a:t>duplicates</a:t>
            </a:r>
          </a:p>
          <a:p>
            <a:pPr marL="0" indent="0">
              <a:lnSpc>
                <a:spcPts val="3800"/>
              </a:lnSpc>
              <a:spcAft>
                <a:spcPts val="1200"/>
              </a:spcAft>
              <a:buNone/>
            </a:pPr>
            <a:r>
              <a:rPr lang="en-US" sz="9600" b="0" dirty="0" smtClean="0"/>
              <a:t>(10 </a:t>
            </a:r>
            <a:r>
              <a:rPr lang="en-US" sz="9600" b="0" dirty="0"/>
              <a:t>minutes)</a:t>
            </a:r>
          </a:p>
          <a:p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34097" y="6248400"/>
            <a:ext cx="251870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Session 8 Activity </a:t>
            </a:r>
            <a:r>
              <a:rPr lang="en-US" dirty="0" smtClean="0"/>
              <a:t>E #2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79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ea typeface="Tahoma" pitchFamily="34" charset="0"/>
              </a:rPr>
              <a:t>Emotional Issues of Youth</a:t>
            </a:r>
            <a:endParaRPr lang="en-US" dirty="0">
              <a:ea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sz="4400" dirty="0"/>
              <a:t>Loss and Separation</a:t>
            </a:r>
          </a:p>
          <a:p>
            <a:pPr>
              <a:spcAft>
                <a:spcPts val="1200"/>
              </a:spcAft>
            </a:pPr>
            <a:r>
              <a:rPr lang="en-US" sz="4400" dirty="0"/>
              <a:t>Identity </a:t>
            </a:r>
          </a:p>
          <a:p>
            <a:pPr>
              <a:spcAft>
                <a:spcPts val="1200"/>
              </a:spcAft>
            </a:pPr>
            <a:r>
              <a:rPr lang="en-US" sz="4400" dirty="0"/>
              <a:t>Survivor Guilt</a:t>
            </a:r>
          </a:p>
          <a:p>
            <a:pPr>
              <a:spcAft>
                <a:spcPts val="1200"/>
              </a:spcAft>
            </a:pPr>
            <a:r>
              <a:rPr lang="en-US" sz="4400" dirty="0"/>
              <a:t>Making Peace with the Past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83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66294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1295400"/>
            <a:ext cx="9144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ts val="5800"/>
              </a:lnSpc>
            </a:pPr>
            <a:r>
              <a:rPr lang="en-US" sz="4800" b="1" spc="-150" dirty="0">
                <a:latin typeface="Tahoma" pitchFamily="34" charset="0"/>
                <a:ea typeface="Tahoma" pitchFamily="34" charset="0"/>
                <a:cs typeface="Tahoma" pitchFamily="34" charset="0"/>
              </a:rPr>
              <a:t>Meeting </a:t>
            </a:r>
            <a:r>
              <a:rPr lang="en-US" sz="4800" b="1" spc="-1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Needs:</a:t>
            </a:r>
            <a:br>
              <a:rPr lang="en-US" sz="4800" b="1" spc="-15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4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Creating Partnerships and Working As A Team</a:t>
            </a:r>
            <a:endParaRPr lang="en-US" sz="4800" b="1" i="1" spc="-15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768600" y="228600"/>
            <a:ext cx="3530600" cy="932688"/>
          </a:xfrm>
          <a:prstGeom prst="roundRect">
            <a:avLst/>
          </a:prstGeom>
          <a:solidFill>
            <a:srgbClr val="8D0099"/>
          </a:solidFill>
          <a:ln w="12700">
            <a:solidFill>
              <a:srgbClr val="990099"/>
            </a:solidFill>
          </a:ln>
          <a:effectLst>
            <a:outerShdw blurRad="1016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extrusionH="12700">
            <a:bevelT w="127000" h="127000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0" y="55228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ts val="3300"/>
              </a:lnSpc>
              <a:spcAft>
                <a:spcPct val="50000"/>
              </a:spcAft>
            </a:pPr>
            <a:r>
              <a:rPr lang="en-US" sz="43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Session </a:t>
            </a:r>
            <a:r>
              <a:rPr lang="en-US" sz="43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</a:t>
            </a:r>
            <a:endParaRPr lang="en-US" sz="4300" b="1" spc="8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52661" y="3703378"/>
            <a:ext cx="2386139" cy="2697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98263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Contracting  Directions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3400" indent="-533400">
              <a:lnSpc>
                <a:spcPts val="3400"/>
              </a:lnSpc>
              <a:spcAft>
                <a:spcPts val="1800"/>
              </a:spcAft>
              <a:buFontTx/>
              <a:buAutoNum type="arabicPeriod"/>
            </a:pPr>
            <a:r>
              <a:rPr lang="en-US" sz="3100" dirty="0"/>
              <a:t>Break into groups of three</a:t>
            </a:r>
          </a:p>
          <a:p>
            <a:pPr marL="533400" indent="-533400">
              <a:lnSpc>
                <a:spcPts val="3400"/>
              </a:lnSpc>
              <a:spcAft>
                <a:spcPts val="1800"/>
              </a:spcAft>
              <a:buFontTx/>
              <a:buAutoNum type="arabicPeriod"/>
            </a:pPr>
            <a:r>
              <a:rPr lang="en-US" sz="3100" dirty="0"/>
              <a:t>Use Handout 5 </a:t>
            </a:r>
          </a:p>
          <a:p>
            <a:pPr marL="533400" indent="-533400">
              <a:lnSpc>
                <a:spcPts val="3400"/>
              </a:lnSpc>
              <a:spcAft>
                <a:spcPts val="1800"/>
              </a:spcAft>
              <a:buFontTx/>
              <a:buAutoNum type="arabicPeriod"/>
            </a:pPr>
            <a:r>
              <a:rPr lang="en-US" sz="3100" dirty="0"/>
              <a:t>Take turns being the foster parent</a:t>
            </a:r>
          </a:p>
          <a:p>
            <a:pPr marL="533400" indent="-533400">
              <a:lnSpc>
                <a:spcPts val="3400"/>
              </a:lnSpc>
              <a:spcAft>
                <a:spcPts val="1800"/>
              </a:spcAft>
              <a:buFontTx/>
              <a:buAutoNum type="arabicPeriod"/>
            </a:pPr>
            <a:r>
              <a:rPr lang="en-US" sz="3100" dirty="0"/>
              <a:t>Practice using the eight steps to provide feedback</a:t>
            </a:r>
          </a:p>
          <a:p>
            <a:pPr marL="533400" indent="-533400">
              <a:lnSpc>
                <a:spcPts val="3400"/>
              </a:lnSpc>
              <a:spcAft>
                <a:spcPts val="1800"/>
              </a:spcAft>
              <a:buFontTx/>
              <a:buAutoNum type="arabicPeriod"/>
            </a:pPr>
            <a:r>
              <a:rPr lang="en-US" sz="3100" dirty="0"/>
              <a:t>Observers give feedback</a:t>
            </a:r>
          </a:p>
          <a:p>
            <a:endParaRPr lang="en-US" sz="31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762000" y="6248400"/>
            <a:ext cx="26084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Session 9 Activity </a:t>
            </a:r>
            <a:r>
              <a:rPr lang="en-US" dirty="0" smtClean="0"/>
              <a:t>G #3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42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085630"/>
            <a:ext cx="1838325" cy="199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31606" y1="16827" x2="31606" y2="16827"/>
                        <a14:foregroundMark x1="32124" y1="7212" x2="32124" y2="7212"/>
                        <a14:foregroundMark x1="59585" y1="21635" x2="59585" y2="21635"/>
                        <a14:foregroundMark x1="2073" y1="60096" x2="2073" y2="60096"/>
                        <a14:foregroundMark x1="14508" y1="97115" x2="14508" y2="97115"/>
                        <a14:foregroundMark x1="96891" y1="71154" x2="96891" y2="71154"/>
                        <a14:foregroundMark x1="88601" y1="54808" x2="88601" y2="54808"/>
                        <a14:foregroundMark x1="82902" y1="58173" x2="82902" y2="58173"/>
                        <a14:foregroundMark x1="81865" y1="34615" x2="81865" y2="34615"/>
                        <a14:foregroundMark x1="56995" y1="64904" x2="56995" y2="64904"/>
                        <a14:foregroundMark x1="60104" y1="12019" x2="60104" y2="12019"/>
                        <a14:foregroundMark x1="61140" y1="4327" x2="61140" y2="4327"/>
                        <a14:foregroundMark x1="40415" y1="23077" x2="40415" y2="23077"/>
                        <a14:foregroundMark x1="40933" y1="43269" x2="40933" y2="43269"/>
                        <a14:foregroundMark x1="22798" y1="56250" x2="22798" y2="56250"/>
                        <a14:foregroundMark x1="89637" y1="12019" x2="89637" y2="12019"/>
                        <a14:foregroundMark x1="22280" y1="23077" x2="22280" y2="23077"/>
                        <a14:foregroundMark x1="4663" y1="22596" x2="4663" y2="22596"/>
                        <a14:foregroundMark x1="14508" y1="11538" x2="14508" y2="11538"/>
                        <a14:foregroundMark x1="23316" y1="5288" x2="23316" y2="5288"/>
                        <a14:foregroundMark x1="30052" y1="2404" x2="30052" y2="2404"/>
                        <a14:foregroundMark x1="39378" y1="2404" x2="39378" y2="2404"/>
                        <a14:foregroundMark x1="48187" y1="1923" x2="48187" y2="481"/>
                        <a14:foregroundMark x1="53886" y1="1923" x2="53886" y2="1923"/>
                        <a14:foregroundMark x1="76684" y1="1442" x2="76684" y2="1442"/>
                        <a14:foregroundMark x1="88601" y1="2404" x2="88601" y2="2404"/>
                        <a14:foregroundMark x1="74611" y1="24519" x2="74611" y2="24519"/>
                        <a14:foregroundMark x1="59067" y1="45192" x2="59067" y2="45192"/>
                        <a14:foregroundMark x1="82383" y1="87500" x2="82383" y2="87500"/>
                        <a14:foregroundMark x1="82383" y1="87500" x2="82383" y2="87500"/>
                        <a14:foregroundMark x1="82383" y1="87500" x2="82383" y2="87500"/>
                        <a14:foregroundMark x1="10363" y1="15865" x2="10363" y2="15865"/>
                        <a14:foregroundMark x1="11917" y1="24519" x2="11917" y2="24519"/>
                        <a14:foregroundMark x1="1554" y1="44712" x2="1554" y2="44712"/>
                        <a14:foregroundMark x1="52332" y1="73077" x2="52332" y2="73077"/>
                        <a14:foregroundMark x1="69430" y1="95673" x2="69430" y2="95673"/>
                        <a14:foregroundMark x1="2073" y1="33173" x2="2073" y2="33173"/>
                        <a14:foregroundMark x1="2073" y1="33173" x2="2073" y2="33173"/>
                        <a14:foregroundMark x1="4145" y1="87500" x2="4145" y2="87500"/>
                        <a14:foregroundMark x1="33679" y1="71154" x2="33679" y2="71154"/>
                        <a14:foregroundMark x1="33679" y1="71154" x2="33679" y2="71154"/>
                        <a14:foregroundMark x1="30570" y1="47115" x2="30570" y2="47115"/>
                        <a14:foregroundMark x1="31606" y1="47115" x2="31606" y2="47115"/>
                        <a14:foregroundMark x1="64767" y1="64904" x2="64767" y2="64904"/>
                        <a14:foregroundMark x1="64767" y1="64904" x2="64767" y2="64904"/>
                        <a14:foregroundMark x1="58031" y1="74519" x2="58031" y2="74519"/>
                        <a14:foregroundMark x1="58031" y1="74519" x2="58031" y2="74519"/>
                        <a14:foregroundMark x1="36788" y1="80288" x2="36788" y2="80288"/>
                        <a14:foregroundMark x1="22798" y1="71154" x2="22798" y2="71154"/>
                        <a14:foregroundMark x1="22280" y1="50962" x2="22280" y2="50962"/>
                        <a14:foregroundMark x1="54404" y1="43750" x2="54404" y2="43750"/>
                        <a14:foregroundMark x1="59585" y1="42788" x2="59585" y2="42788"/>
                        <a14:foregroundMark x1="60104" y1="51923" x2="60104" y2="51923"/>
                        <a14:foregroundMark x1="51295" y1="62019" x2="51295" y2="62019"/>
                        <a14:foregroundMark x1="45596" y1="44712" x2="45596" y2="44712"/>
                        <a14:foregroundMark x1="36788" y1="47115" x2="36788" y2="47115"/>
                        <a14:foregroundMark x1="32642" y1="43750" x2="32642" y2="43750"/>
                        <a14:foregroundMark x1="24870" y1="48077" x2="24870" y2="48077"/>
                        <a14:foregroundMark x1="25389" y1="68750" x2="25389" y2="68750"/>
                        <a14:foregroundMark x1="49741" y1="24038" x2="49741" y2="24038"/>
                        <a14:foregroundMark x1="68912" y1="23077" x2="68912" y2="23077"/>
                        <a14:foregroundMark x1="80311" y1="23558" x2="80311" y2="23558"/>
                        <a14:foregroundMark x1="81347" y1="50000" x2="81347" y2="50000"/>
                        <a14:foregroundMark x1="82902" y1="75481" x2="82902" y2="75481"/>
                        <a14:foregroundMark x1="62176" y1="97596" x2="62176" y2="97596"/>
                        <a14:foregroundMark x1="44041" y1="97115" x2="44041" y2="97115"/>
                        <a14:foregroundMark x1="34715" y1="96635" x2="34715" y2="96635"/>
                        <a14:foregroundMark x1="5181" y1="97596" x2="5181" y2="97596"/>
                        <a14:foregroundMark x1="81865" y1="2885" x2="81865" y2="2885"/>
                        <a14:foregroundMark x1="66839" y1="2885" x2="66839" y2="2885"/>
                        <a14:foregroundMark x1="50259" y1="2885" x2="50259" y2="2885"/>
                        <a14:foregroundMark x1="81347" y1="43750" x2="81347" y2="43750"/>
                        <a14:foregroundMark x1="82383" y1="92308" x2="82383" y2="92308"/>
                        <a14:foregroundMark x1="84456" y1="84615" x2="84456" y2="84615"/>
                        <a14:foregroundMark x1="81865" y1="94231" x2="81865" y2="94231"/>
                        <a14:foregroundMark x1="82902" y1="63462" x2="82902" y2="63462"/>
                        <a14:foregroundMark x1="58031" y1="68750" x2="58549" y2="68750"/>
                        <a14:foregroundMark x1="97927" y1="73558" x2="97927" y2="73558"/>
                        <a14:foregroundMark x1="96373" y1="59135" x2="96373" y2="59135"/>
                        <a14:foregroundMark x1="96373" y1="45673" x2="96373" y2="45673"/>
                        <a14:foregroundMark x1="96373" y1="50481" x2="96373" y2="50481"/>
                        <a14:foregroundMark x1="96373" y1="50481" x2="96373" y2="50481"/>
                        <a14:foregroundMark x1="96373" y1="50481" x2="96373" y2="50481"/>
                        <a14:foregroundMark x1="96373" y1="32692" x2="96373" y2="32692"/>
                        <a14:foregroundMark x1="96891" y1="30288" x2="96891" y2="30288"/>
                        <a14:foregroundMark x1="97409" y1="25962" x2="97409" y2="25962"/>
                        <a14:foregroundMark x1="97409" y1="19712" x2="97409" y2="19712"/>
                        <a14:foregroundMark x1="97409" y1="1442" x2="97409" y2="1442"/>
                        <a14:foregroundMark x1="96373" y1="4808" x2="96373" y2="4808"/>
                        <a14:foregroundMark x1="96891" y1="7692" x2="96891" y2="7692"/>
                        <a14:foregroundMark x1="89637" y1="1442" x2="89637" y2="1442"/>
                        <a14:foregroundMark x1="82902" y1="20192" x2="82902" y2="20192"/>
                        <a14:foregroundMark x1="33161" y1="22115" x2="34197" y2="22115"/>
                        <a14:foregroundMark x1="11917" y1="22596" x2="11917" y2="22596"/>
                        <a14:foregroundMark x1="3109" y1="24519" x2="3109" y2="24519"/>
                        <a14:foregroundMark x1="2073" y1="97115" x2="2073" y2="97115"/>
                        <a14:foregroundMark x1="2073" y1="78365" x2="2073" y2="78365"/>
                        <a14:foregroundMark x1="2073" y1="68269" x2="2073" y2="68269"/>
                        <a14:foregroundMark x1="28497" y1="67788" x2="28497" y2="67788"/>
                        <a14:foregroundMark x1="28497" y1="67788" x2="28497" y2="67788"/>
                        <a14:foregroundMark x1="22280" y1="61538" x2="22280" y2="61538"/>
                        <a14:foregroundMark x1="22280" y1="61538" x2="22280" y2="61538"/>
                        <a14:foregroundMark x1="22280" y1="61538" x2="22280" y2="61538"/>
                        <a14:foregroundMark x1="30052" y1="53846" x2="30052" y2="53846"/>
                        <a14:foregroundMark x1="30052" y1="53846" x2="30052" y2="53846"/>
                        <a14:foregroundMark x1="58549" y1="67308" x2="58549" y2="67308"/>
                        <a14:foregroundMark x1="58549" y1="67308" x2="58549" y2="67308"/>
                        <a14:foregroundMark x1="45596" y1="75481" x2="45596" y2="75481"/>
                        <a14:foregroundMark x1="45596" y1="75481" x2="45596" y2="75481"/>
                        <a14:foregroundMark x1="40933" y1="79327" x2="40933" y2="79327"/>
                        <a14:foregroundMark x1="51813" y1="78846" x2="51813" y2="78846"/>
                        <a14:foregroundMark x1="72021" y1="962" x2="72021" y2="962"/>
                        <a14:foregroundMark x1="61658" y1="1442" x2="61658" y2="1442"/>
                        <a14:foregroundMark x1="27979" y1="962" x2="27979" y2="962"/>
                        <a14:foregroundMark x1="40415" y1="962" x2="40415" y2="962"/>
                        <a14:foregroundMark x1="80829" y1="70192" x2="80829" y2="70192"/>
                        <a14:foregroundMark x1="96373" y1="66346" x2="96373" y2="66346"/>
                        <a14:foregroundMark x1="93264" y1="81731" x2="93264" y2="81731"/>
                        <a14:foregroundMark x1="83420" y1="94712" x2="83420" y2="94712"/>
                        <a14:foregroundMark x1="76166" y1="97596" x2="76166" y2="97596"/>
                        <a14:foregroundMark x1="52850" y1="96635" x2="52850" y2="96635"/>
                        <a14:foregroundMark x1="22280" y1="97596" x2="22280" y2="97596"/>
                        <a14:foregroundMark x1="1036" y1="55288" x2="1036" y2="55288"/>
                        <a14:foregroundMark x1="1554" y1="41346" x2="1554" y2="41346"/>
                        <a14:foregroundMark x1="1554" y1="86058" x2="1554" y2="86058"/>
                        <a14:foregroundMark x1="22280" y1="21154" x2="22280" y2="21154"/>
                        <a14:foregroundMark x1="26425" y1="21154" x2="26425" y2="21154"/>
                        <a14:foregroundMark x1="83420" y1="52404" x2="83420" y2="52404"/>
                        <a14:foregroundMark x1="84456" y1="41346" x2="84456" y2="41346"/>
                        <a14:foregroundMark x1="83938" y1="72596" x2="83938" y2="72596"/>
                        <a14:foregroundMark x1="94819" y1="17308" x2="94819" y2="17308"/>
                        <a14:backgroundMark x1="91192" y1="89904" x2="91192" y2="8990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739427"/>
            <a:ext cx="1712203" cy="1845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529800" y="3200400"/>
            <a:ext cx="46330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rgbClr val="3399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Genuineness</a:t>
            </a:r>
            <a:endParaRPr lang="en-US" sz="5400" b="1" dirty="0">
              <a:solidFill>
                <a:srgbClr val="339933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33725" y="4944070"/>
            <a:ext cx="29578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5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Respect</a:t>
            </a:r>
            <a:endParaRPr lang="en-US" sz="54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90800" y="2048470"/>
            <a:ext cx="365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3333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Empathy</a:t>
            </a:r>
            <a:endParaRPr lang="en-US" sz="5400" b="1" dirty="0">
              <a:solidFill>
                <a:srgbClr val="3333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5800" y="6260068"/>
            <a:ext cx="25827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Session 1 Section C #3</a:t>
            </a:r>
            <a:endParaRPr lang="en-US" dirty="0"/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148169"/>
            <a:ext cx="1524000" cy="1961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The Three Building Blocks </a:t>
            </a:r>
            <a:r>
              <a:rPr lang="en-US" dirty="0" smtClean="0">
                <a:solidFill>
                  <a:schemeClr val="tx1"/>
                </a:solidFill>
              </a:rPr>
              <a:t>of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a </a:t>
            </a:r>
            <a:r>
              <a:rPr lang="en-US" dirty="0">
                <a:solidFill>
                  <a:schemeClr val="tx1"/>
                </a:solidFill>
              </a:rPr>
              <a:t>Helping Relationship</a:t>
            </a:r>
          </a:p>
        </p:txBody>
      </p:sp>
    </p:spTree>
    <p:extLst>
      <p:ext uri="{BB962C8B-B14F-4D97-AF65-F5344CB8AC3E}">
        <p14:creationId xmlns:p14="http://schemas.microsoft.com/office/powerpoint/2010/main" val="263176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COMPASS Review Directions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609600" indent="-609600">
              <a:lnSpc>
                <a:spcPts val="3400"/>
              </a:lnSpc>
              <a:spcAft>
                <a:spcPts val="1800"/>
              </a:spcAft>
              <a:buFontTx/>
              <a:buAutoNum type="arabicPeriod"/>
            </a:pPr>
            <a:r>
              <a:rPr lang="en-US" sz="9600" dirty="0"/>
              <a:t>Identify a behavior or information from each session that you used to work toward any of the Five Foster/Adoptive Role Outcomes</a:t>
            </a:r>
          </a:p>
          <a:p>
            <a:pPr marL="609600" indent="-609600">
              <a:lnSpc>
                <a:spcPts val="3400"/>
              </a:lnSpc>
              <a:spcAft>
                <a:spcPts val="1800"/>
              </a:spcAft>
              <a:buFontTx/>
              <a:buAutoNum type="arabicPeriod"/>
            </a:pPr>
            <a:r>
              <a:rPr lang="en-US" sz="9600" dirty="0"/>
              <a:t>Write on newsprint, pass newsprint to the right</a:t>
            </a:r>
          </a:p>
          <a:p>
            <a:pPr marL="609600" indent="-609600">
              <a:lnSpc>
                <a:spcPts val="3400"/>
              </a:lnSpc>
              <a:spcAft>
                <a:spcPts val="1800"/>
              </a:spcAft>
              <a:buFontTx/>
              <a:buAutoNum type="arabicPeriod"/>
            </a:pPr>
            <a:r>
              <a:rPr lang="en-US" sz="9600" dirty="0"/>
              <a:t>Repeat the process for each newsprint</a:t>
            </a:r>
          </a:p>
          <a:p>
            <a:pPr marL="609600" indent="-609600">
              <a:lnSpc>
                <a:spcPts val="3400"/>
              </a:lnSpc>
              <a:spcAft>
                <a:spcPts val="1800"/>
              </a:spcAft>
              <a:buNone/>
            </a:pPr>
            <a:r>
              <a:rPr lang="en-US" sz="7400" b="0" dirty="0"/>
              <a:t>	(2 minutes </a:t>
            </a:r>
            <a:r>
              <a:rPr lang="en-US" sz="7400" b="0" dirty="0" smtClean="0"/>
              <a:t>per </a:t>
            </a:r>
            <a:r>
              <a:rPr lang="en-US" sz="7400" b="0" dirty="0"/>
              <a:t>newsprint)</a:t>
            </a:r>
          </a:p>
          <a:p>
            <a:endParaRPr lang="en-US" dirty="0"/>
          </a:p>
        </p:txBody>
      </p:sp>
      <p:pic>
        <p:nvPicPr>
          <p:cNvPr id="4" name="Picture 5" descr="NA01479_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045200" y="5333998"/>
            <a:ext cx="3098800" cy="12922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8868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753958" y="1447801"/>
            <a:ext cx="4419600" cy="1034946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lnSpc>
                <a:spcPts val="4600"/>
              </a:lnSpc>
              <a:spcBef>
                <a:spcPts val="0"/>
              </a:spcBef>
              <a:spcAft>
                <a:spcPts val="2500"/>
              </a:spcAft>
              <a:buClr>
                <a:srgbClr val="8D0099"/>
              </a:buClr>
              <a:buFont typeface="Wingdings" pitchFamily="2" charset="2"/>
              <a:buChar char="§"/>
              <a:defRPr sz="4300" b="1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marL="1147763" indent="-346075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D0099"/>
              </a:buClr>
              <a:buFont typeface="Arial" pitchFamily="34" charset="0"/>
              <a:buChar char="–"/>
              <a:defRPr sz="3200" b="1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en-US" sz="4800" dirty="0" smtClean="0">
                <a:solidFill>
                  <a:schemeClr val="bg1"/>
                </a:solidFill>
                <a:latin typeface="Arial Black" pitchFamily="34" charset="0"/>
              </a:rPr>
              <a:t>SYMPATHY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810000" y="3581401"/>
            <a:ext cx="4419600" cy="990599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EMPATHY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57600" y="2634773"/>
            <a:ext cx="16389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Arial Black" pitchFamily="34" charset="0"/>
              </a:rPr>
              <a:t>VS.</a:t>
            </a:r>
            <a:endParaRPr lang="en-US" sz="4800" b="1" dirty="0">
              <a:latin typeface="Arial Black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6248400"/>
            <a:ext cx="25827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Session 1 Section E #1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54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28600" y="685800"/>
            <a:ext cx="4419600" cy="1034946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lnSpc>
                <a:spcPts val="4600"/>
              </a:lnSpc>
              <a:spcBef>
                <a:spcPts val="0"/>
              </a:spcBef>
              <a:spcAft>
                <a:spcPts val="2500"/>
              </a:spcAft>
              <a:buClr>
                <a:srgbClr val="8D0099"/>
              </a:buClr>
              <a:buFont typeface="Wingdings" pitchFamily="2" charset="2"/>
              <a:buChar char="§"/>
              <a:defRPr sz="4300" b="1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marL="1147763" indent="-346075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D0099"/>
              </a:buClr>
              <a:buFont typeface="Arial" pitchFamily="34" charset="0"/>
              <a:buChar char="–"/>
              <a:defRPr sz="3200" b="1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en-US" sz="4800" dirty="0" smtClean="0">
                <a:solidFill>
                  <a:schemeClr val="bg1"/>
                </a:solidFill>
                <a:latin typeface="Arial Black" pitchFamily="34" charset="0"/>
              </a:rPr>
              <a:t>SYMPATHY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28600" y="3382360"/>
            <a:ext cx="4419600" cy="990599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EMPATHY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4424" y="2133600"/>
            <a:ext cx="16389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Arial Black" pitchFamily="34" charset="0"/>
              </a:rPr>
              <a:t>VS.</a:t>
            </a:r>
            <a:endParaRPr lang="en-US" sz="4800" b="1" dirty="0">
              <a:latin typeface="Arial Black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6248400"/>
            <a:ext cx="25827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Session 1 Section E #1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876800" y="609600"/>
            <a:ext cx="4038600" cy="2070646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3400" dirty="0">
                <a:ea typeface="Tahoma" pitchFamily="34" charset="0"/>
              </a:rPr>
              <a:t>Involves sharing </a:t>
            </a:r>
            <a:r>
              <a:rPr lang="en-US" sz="3400" u="sng" dirty="0">
                <a:ea typeface="Tahoma" pitchFamily="34" charset="0"/>
              </a:rPr>
              <a:t>our </a:t>
            </a:r>
            <a:r>
              <a:rPr lang="en-US" sz="3400" dirty="0">
                <a:ea typeface="Tahoma" pitchFamily="34" charset="0"/>
              </a:rPr>
              <a:t>thoughts and feelings of sorrow or distress with another person about his experience</a:t>
            </a:r>
            <a:r>
              <a:rPr lang="en-US" sz="4400" dirty="0">
                <a:ea typeface="Tahoma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2654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12682</TotalTime>
  <Words>1760</Words>
  <Application>Microsoft Office PowerPoint</Application>
  <PresentationFormat>On-screen Show (4:3)</PresentationFormat>
  <Paragraphs>336</Paragraphs>
  <Slides>70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70</vt:i4>
      </vt:variant>
    </vt:vector>
  </HeadingPairs>
  <TitlesOfParts>
    <vt:vector size="72" baseType="lpstr">
      <vt:lpstr>Custom Design</vt:lpstr>
      <vt:lpstr>1_Custom Design</vt:lpstr>
      <vt:lpstr>PowerPoint Presentation</vt:lpstr>
      <vt:lpstr>PowerPoint Presentation</vt:lpstr>
      <vt:lpstr>Purpose of Session 1: </vt:lpstr>
      <vt:lpstr>Warm up Activity</vt:lpstr>
      <vt:lpstr>Five Foster/Adoptive Family  Role Outcomes</vt:lpstr>
      <vt:lpstr>Patchwork Quilt Directions</vt:lpstr>
      <vt:lpstr>The Three Building Blocks of a Helping Relationship</vt:lpstr>
      <vt:lpstr>PowerPoint Presentation</vt:lpstr>
      <vt:lpstr>PowerPoint Presentation</vt:lpstr>
      <vt:lpstr>PowerPoint Presentation</vt:lpstr>
      <vt:lpstr>EGR Practice Directions</vt:lpstr>
      <vt:lpstr>PowerPoint Presentation</vt:lpstr>
      <vt:lpstr>Purpose of Session 2: </vt:lpstr>
      <vt:lpstr>PowerPoint Presentation</vt:lpstr>
      <vt:lpstr>PowerPoint Presentation</vt:lpstr>
      <vt:lpstr>Nonverbal Helping Skills</vt:lpstr>
      <vt:lpstr>Nonverbal Skills Practice Directions</vt:lpstr>
      <vt:lpstr>Verbal Helping Skills</vt:lpstr>
      <vt:lpstr>OPEN VS. CLOSED QUESTIONS</vt:lpstr>
      <vt:lpstr>OPEN VS. CLOSED QUESTIONS</vt:lpstr>
      <vt:lpstr>OPEN VS. CLOSED QUESTIONS</vt:lpstr>
      <vt:lpstr>OPEN VS. CLOSED QUESTIONS</vt:lpstr>
      <vt:lpstr>PowerPoint Presentation</vt:lpstr>
      <vt:lpstr>Effective Reflective Listening</vt:lpstr>
      <vt:lpstr>Verbal Skills Practice  Directions</vt:lpstr>
      <vt:lpstr>PowerPoint Presentation</vt:lpstr>
      <vt:lpstr>Through the                  of a child:  </vt:lpstr>
      <vt:lpstr>Child Development Across  the Five Domains</vt:lpstr>
      <vt:lpstr>Ages/Stages Directions</vt:lpstr>
      <vt:lpstr>PowerPoint Presentation</vt:lpstr>
      <vt:lpstr>PowerPoint Presentation</vt:lpstr>
      <vt:lpstr>Abuse/Neglect Damage the Brain</vt:lpstr>
      <vt:lpstr>PowerPoint Presentation</vt:lpstr>
      <vt:lpstr>Case Study Practice</vt:lpstr>
      <vt:lpstr>PowerPoint Presentation</vt:lpstr>
      <vt:lpstr> Positive Working Model </vt:lpstr>
      <vt:lpstr> Positive Working Model </vt:lpstr>
      <vt:lpstr> Negative Working Model </vt:lpstr>
      <vt:lpstr> Negative Working Model </vt:lpstr>
      <vt:lpstr> Foster Parent Reactions </vt:lpstr>
      <vt:lpstr>PowerPoint Presentation</vt:lpstr>
      <vt:lpstr>PowerPoint Presentation</vt:lpstr>
      <vt:lpstr>Barbie Case Study Directions</vt:lpstr>
      <vt:lpstr>PowerPoint Presentation</vt:lpstr>
      <vt:lpstr>Peer Assisted Review</vt:lpstr>
      <vt:lpstr>When Assessing Children’s Grief…..</vt:lpstr>
      <vt:lpstr>Four Critical Informational Needs of Grieving Children</vt:lpstr>
      <vt:lpstr>When Talking With a Child About the Reasons for Placement…</vt:lpstr>
      <vt:lpstr>Talking About Loss Activity Directions</vt:lpstr>
      <vt:lpstr>PowerPoint Presentation</vt:lpstr>
      <vt:lpstr>Case Study Activity</vt:lpstr>
      <vt:lpstr>PowerPoint Presentation</vt:lpstr>
      <vt:lpstr>Safety Factors</vt:lpstr>
      <vt:lpstr>Protecting Factors</vt:lpstr>
      <vt:lpstr>Safety Intervention </vt:lpstr>
      <vt:lpstr>Safety Concerns  in the Foster Home:</vt:lpstr>
      <vt:lpstr>Protecting Factors</vt:lpstr>
      <vt:lpstr>Protecting Factors</vt:lpstr>
      <vt:lpstr>Safety Message</vt:lpstr>
      <vt:lpstr>Safety Message Role Play</vt:lpstr>
      <vt:lpstr>PowerPoint Presentation</vt:lpstr>
      <vt:lpstr>PowerPoint Presentation</vt:lpstr>
      <vt:lpstr>Four Areas of Assessment</vt:lpstr>
      <vt:lpstr>Youth Assessment Directions</vt:lpstr>
      <vt:lpstr>The Six Steps of Problem Solving</vt:lpstr>
      <vt:lpstr>Teaching Steps Activity</vt:lpstr>
      <vt:lpstr>Emotional Issues of Youth</vt:lpstr>
      <vt:lpstr>PowerPoint Presentation</vt:lpstr>
      <vt:lpstr>Social Contracting  Directions </vt:lpstr>
      <vt:lpstr>COMPASS Review Directions</vt:lpstr>
    </vt:vector>
  </TitlesOfParts>
  <Company>CDHS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Graff-Baker, Beth (CDHS)</dc:creator>
  <cp:lastModifiedBy>Graff-Baker, Beth (CDHS)</cp:lastModifiedBy>
  <cp:revision>950</cp:revision>
  <cp:lastPrinted>2012-06-18T18:09:06Z</cp:lastPrinted>
  <dcterms:created xsi:type="dcterms:W3CDTF">2010-04-27T13:46:09Z</dcterms:created>
  <dcterms:modified xsi:type="dcterms:W3CDTF">2014-02-10T18:37:19Z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